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4" r:id="rId5"/>
    <p:sldId id="261" r:id="rId6"/>
    <p:sldId id="262" r:id="rId7"/>
    <p:sldId id="278" r:id="rId8"/>
    <p:sldId id="279" r:id="rId9"/>
    <p:sldId id="263" r:id="rId10"/>
    <p:sldId id="280" r:id="rId11"/>
    <p:sldId id="281" r:id="rId12"/>
    <p:sldId id="264" r:id="rId13"/>
    <p:sldId id="282" r:id="rId14"/>
    <p:sldId id="266" r:id="rId15"/>
    <p:sldId id="267" r:id="rId16"/>
    <p:sldId id="268" r:id="rId17"/>
    <p:sldId id="269" r:id="rId18"/>
    <p:sldId id="277" r:id="rId19"/>
    <p:sldId id="271" r:id="rId20"/>
    <p:sldId id="273" r:id="rId21"/>
    <p:sldId id="274" r:id="rId22"/>
    <p:sldId id="283" r:id="rId23"/>
    <p:sldId id="287" r:id="rId24"/>
    <p:sldId id="288" r:id="rId25"/>
    <p:sldId id="275"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21" autoAdjust="0"/>
    <p:restoredTop sz="94660"/>
  </p:normalViewPr>
  <p:slideViewPr>
    <p:cSldViewPr snapToGrid="0">
      <p:cViewPr varScale="1">
        <p:scale>
          <a:sx n="114" d="100"/>
          <a:sy n="114" d="100"/>
        </p:scale>
        <p:origin x="3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ru-RU"/>
              <a:t>Образец заголовка</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6/13/2024</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6/13/2024</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57300" y="2909102"/>
            <a:ext cx="4800600" cy="299639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633864" y="2909102"/>
            <a:ext cx="4800600" cy="299639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6/13/2024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6/13/2024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6/13/2024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ru-RU"/>
              <a:t>Образец заголовка</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6/13/2024</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ru-RU"/>
              <a:t>Образец заголовка</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6/13/2024</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6/13/2024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gif"/><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96AA99-16E4-425D-9E37-76E77B3355BB}"/>
              </a:ext>
            </a:extLst>
          </p:cNvPr>
          <p:cNvSpPr>
            <a:spLocks noGrp="1"/>
          </p:cNvSpPr>
          <p:nvPr>
            <p:ph type="ctrTitle"/>
          </p:nvPr>
        </p:nvSpPr>
        <p:spPr/>
        <p:txBody>
          <a:bodyPr/>
          <a:lstStyle/>
          <a:p>
            <a:r>
              <a:rPr lang="ru-RU" sz="6000" dirty="0">
                <a:solidFill>
                  <a:srgbClr val="C00000"/>
                </a:solidFill>
              </a:rPr>
              <a:t>Программная инженерия для игр</a:t>
            </a:r>
            <a:endParaRPr lang="LID4096" sz="6000" dirty="0">
              <a:solidFill>
                <a:srgbClr val="C00000"/>
              </a:solidFill>
            </a:endParaRPr>
          </a:p>
        </p:txBody>
      </p:sp>
      <p:sp>
        <p:nvSpPr>
          <p:cNvPr id="3" name="Подзаголовок 2">
            <a:extLst>
              <a:ext uri="{FF2B5EF4-FFF2-40B4-BE49-F238E27FC236}">
                <a16:creationId xmlns:a16="http://schemas.microsoft.com/office/drawing/2014/main" id="{B2D0C70A-7C25-4D11-9E9C-456A01777F7F}"/>
              </a:ext>
            </a:extLst>
          </p:cNvPr>
          <p:cNvSpPr>
            <a:spLocks noGrp="1"/>
          </p:cNvSpPr>
          <p:nvPr>
            <p:ph type="subTitle" idx="1"/>
          </p:nvPr>
        </p:nvSpPr>
        <p:spPr>
          <a:xfrm>
            <a:off x="2215045" y="4130076"/>
            <a:ext cx="8045373" cy="742279"/>
          </a:xfrm>
        </p:spPr>
        <p:txBody>
          <a:bodyPr/>
          <a:lstStyle/>
          <a:p>
            <a:r>
              <a:rPr lang="ru-RU" dirty="0"/>
              <a:t>Технологии, инструменты и методы разработки</a:t>
            </a:r>
            <a:endParaRPr lang="LID4096" dirty="0"/>
          </a:p>
        </p:txBody>
      </p:sp>
    </p:spTree>
    <p:extLst>
      <p:ext uri="{BB962C8B-B14F-4D97-AF65-F5344CB8AC3E}">
        <p14:creationId xmlns:p14="http://schemas.microsoft.com/office/powerpoint/2010/main" val="2165939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CFF3A-AE99-49DD-8941-C237A50E3166}"/>
              </a:ext>
            </a:extLst>
          </p:cNvPr>
          <p:cNvSpPr>
            <a:spLocks noGrp="1"/>
          </p:cNvSpPr>
          <p:nvPr>
            <p:ph type="title"/>
          </p:nvPr>
        </p:nvSpPr>
        <p:spPr/>
        <p:txBody>
          <a:bodyPr>
            <a:normAutofit/>
          </a:bodyPr>
          <a:lstStyle/>
          <a:p>
            <a:r>
              <a:rPr lang="ru-RU" sz="4000" dirty="0">
                <a:solidFill>
                  <a:srgbClr val="C00000"/>
                </a:solidFill>
              </a:rPr>
              <a:t>Преимущества </a:t>
            </a:r>
            <a:r>
              <a:rPr lang="en-US" sz="4000" dirty="0">
                <a:solidFill>
                  <a:srgbClr val="C00000"/>
                </a:solidFill>
              </a:rPr>
              <a:t>Unreal Engine</a:t>
            </a:r>
            <a:endParaRPr lang="LID4096" sz="4000" dirty="0">
              <a:solidFill>
                <a:srgbClr val="C00000"/>
              </a:solidFill>
            </a:endParaRPr>
          </a:p>
        </p:txBody>
      </p:sp>
      <p:sp>
        <p:nvSpPr>
          <p:cNvPr id="3" name="Объект 2">
            <a:extLst>
              <a:ext uri="{FF2B5EF4-FFF2-40B4-BE49-F238E27FC236}">
                <a16:creationId xmlns:a16="http://schemas.microsoft.com/office/drawing/2014/main" id="{F2BF5014-E24B-40A6-A3D3-5421DC9C3899}"/>
              </a:ext>
            </a:extLst>
          </p:cNvPr>
          <p:cNvSpPr>
            <a:spLocks noGrp="1"/>
          </p:cNvSpPr>
          <p:nvPr>
            <p:ph idx="1"/>
          </p:nvPr>
        </p:nvSpPr>
        <p:spPr>
          <a:xfrm>
            <a:off x="1251678" y="1632204"/>
            <a:ext cx="10178322" cy="3593591"/>
          </a:xfrm>
          <a:noFill/>
        </p:spPr>
        <p:txBody>
          <a:bodyPr/>
          <a:lstStyle/>
          <a:p>
            <a:pPr marL="0" indent="0" algn="just">
              <a:buNone/>
            </a:pPr>
            <a:r>
              <a:rPr lang="ru-RU" dirty="0">
                <a:solidFill>
                  <a:schemeClr val="bg1"/>
                </a:solidFill>
              </a:rPr>
              <a:t>+ Поддержка трассировки лучей (</a:t>
            </a:r>
            <a:r>
              <a:rPr lang="ru-RU" dirty="0" err="1">
                <a:solidFill>
                  <a:schemeClr val="bg1"/>
                </a:solidFill>
              </a:rPr>
              <a:t>ray</a:t>
            </a:r>
            <a:r>
              <a:rPr lang="ru-RU" dirty="0">
                <a:solidFill>
                  <a:schemeClr val="bg1"/>
                </a:solidFill>
              </a:rPr>
              <a:t> </a:t>
            </a:r>
            <a:r>
              <a:rPr lang="ru-RU" dirty="0" err="1">
                <a:solidFill>
                  <a:schemeClr val="bg1"/>
                </a:solidFill>
              </a:rPr>
              <a:t>tracing</a:t>
            </a:r>
            <a:r>
              <a:rPr lang="ru-RU" dirty="0">
                <a:solidFill>
                  <a:schemeClr val="bg1"/>
                </a:solidFill>
              </a:rPr>
              <a:t>) для фотореалистичного изображения.</a:t>
            </a:r>
          </a:p>
          <a:p>
            <a:pPr marL="0" indent="0" algn="just">
              <a:buNone/>
            </a:pPr>
            <a:r>
              <a:rPr lang="ru-RU" dirty="0">
                <a:solidFill>
                  <a:schemeClr val="bg1"/>
                </a:solidFill>
              </a:rPr>
              <a:t>+ Система </a:t>
            </a:r>
            <a:r>
              <a:rPr lang="ru-RU" dirty="0" err="1">
                <a:solidFill>
                  <a:schemeClr val="bg1"/>
                </a:solidFill>
              </a:rPr>
              <a:t>Blueprints</a:t>
            </a:r>
            <a:r>
              <a:rPr lang="ru-RU" dirty="0">
                <a:solidFill>
                  <a:schemeClr val="bg1"/>
                </a:solidFill>
              </a:rPr>
              <a:t> позволяет создавать логику без кода.</a:t>
            </a:r>
          </a:p>
          <a:p>
            <a:pPr marL="0" indent="0" algn="just">
              <a:buNone/>
            </a:pPr>
            <a:r>
              <a:rPr lang="ru-RU" dirty="0">
                <a:solidFill>
                  <a:schemeClr val="bg1"/>
                </a:solidFill>
              </a:rPr>
              <a:t>+ Возможность глубокой модификации движка на C++.</a:t>
            </a:r>
          </a:p>
          <a:p>
            <a:pPr marL="0" indent="0" algn="just">
              <a:buNone/>
            </a:pPr>
            <a:r>
              <a:rPr lang="ru-RU" dirty="0">
                <a:solidFill>
                  <a:schemeClr val="bg1"/>
                </a:solidFill>
              </a:rPr>
              <a:t>+ Множество готовых моделей, </a:t>
            </a:r>
            <a:r>
              <a:rPr lang="ru-RU" dirty="0" err="1">
                <a:solidFill>
                  <a:schemeClr val="bg1"/>
                </a:solidFill>
              </a:rPr>
              <a:t>анимаций</a:t>
            </a:r>
            <a:r>
              <a:rPr lang="ru-RU" dirty="0">
                <a:solidFill>
                  <a:schemeClr val="bg1"/>
                </a:solidFill>
              </a:rPr>
              <a:t> и текстур.</a:t>
            </a:r>
          </a:p>
          <a:p>
            <a:pPr marL="0" indent="0" algn="just">
              <a:buNone/>
            </a:pPr>
            <a:r>
              <a:rPr lang="ru-RU" dirty="0">
                <a:solidFill>
                  <a:schemeClr val="bg1"/>
                </a:solidFill>
              </a:rPr>
              <a:t>+ Инструменты для работы с анимацией, физикой, ИИ и сетевыми возможностями.</a:t>
            </a:r>
          </a:p>
          <a:p>
            <a:pPr marL="0" indent="0" algn="just">
              <a:buNone/>
            </a:pPr>
            <a:r>
              <a:rPr lang="ru-RU" dirty="0">
                <a:solidFill>
                  <a:schemeClr val="bg1"/>
                </a:solidFill>
              </a:rPr>
              <a:t>+ Поддержка множества платформ.</a:t>
            </a:r>
            <a:endParaRPr lang="LID4096" dirty="0">
              <a:solidFill>
                <a:schemeClr val="bg1"/>
              </a:solidFill>
            </a:endParaRPr>
          </a:p>
        </p:txBody>
      </p:sp>
      <p:pic>
        <p:nvPicPr>
          <p:cNvPr id="5" name="Рисунок 4">
            <a:extLst>
              <a:ext uri="{FF2B5EF4-FFF2-40B4-BE49-F238E27FC236}">
                <a16:creationId xmlns:a16="http://schemas.microsoft.com/office/drawing/2014/main" id="{B053B73C-CC90-4313-8B0E-7BB87A9283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745721" y="3962223"/>
            <a:ext cx="3151004" cy="3151004"/>
          </a:xfrm>
          <a:prstGeom prst="rect">
            <a:avLst/>
          </a:prstGeom>
        </p:spPr>
      </p:pic>
    </p:spTree>
    <p:extLst>
      <p:ext uri="{BB962C8B-B14F-4D97-AF65-F5344CB8AC3E}">
        <p14:creationId xmlns:p14="http://schemas.microsoft.com/office/powerpoint/2010/main" val="60817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6CEDEA0-AD8F-43BB-90AA-D5CDA5A8F75F}"/>
              </a:ext>
            </a:extLst>
          </p:cNvPr>
          <p:cNvPicPr>
            <a:picLocks noGrp="1" noChangeAspect="1"/>
          </p:cNvPicPr>
          <p:nvPr>
            <p:ph type="pic" idx="1"/>
          </p:nvPr>
        </p:nvPicPr>
        <p:blipFill>
          <a:blip r:embed="rId3"/>
          <a:srcRect l="18824" r="18824"/>
          <a:stretch>
            <a:fillRect/>
          </a:stretch>
        </p:blipFill>
        <p:spPr>
          <a:xfrm>
            <a:off x="1460834" y="1438667"/>
            <a:ext cx="4269486" cy="3980666"/>
          </a:xfrm>
        </p:spPr>
      </p:pic>
      <p:sp>
        <p:nvSpPr>
          <p:cNvPr id="2" name="Заголовок 1">
            <a:extLst>
              <a:ext uri="{FF2B5EF4-FFF2-40B4-BE49-F238E27FC236}">
                <a16:creationId xmlns:a16="http://schemas.microsoft.com/office/drawing/2014/main" id="{BBBCFF3A-AE99-49DD-8941-C237A50E3166}"/>
              </a:ext>
            </a:extLst>
          </p:cNvPr>
          <p:cNvSpPr>
            <a:spLocks noGrp="1"/>
          </p:cNvSpPr>
          <p:nvPr>
            <p:ph type="title"/>
          </p:nvPr>
        </p:nvSpPr>
        <p:spPr/>
        <p:txBody>
          <a:bodyPr>
            <a:normAutofit/>
          </a:bodyPr>
          <a:lstStyle/>
          <a:p>
            <a:r>
              <a:rPr lang="ru-RU" sz="3200" dirty="0">
                <a:solidFill>
                  <a:srgbClr val="C00000"/>
                </a:solidFill>
              </a:rPr>
              <a:t>Сравнение с </a:t>
            </a:r>
            <a:r>
              <a:rPr lang="en-US" sz="3200" dirty="0">
                <a:solidFill>
                  <a:srgbClr val="C00000"/>
                </a:solidFill>
              </a:rPr>
              <a:t>Unity</a:t>
            </a:r>
            <a:endParaRPr lang="LID4096" sz="3200" dirty="0">
              <a:solidFill>
                <a:srgbClr val="C00000"/>
              </a:solidFill>
            </a:endParaRPr>
          </a:p>
        </p:txBody>
      </p:sp>
      <p:sp>
        <p:nvSpPr>
          <p:cNvPr id="3" name="Объект 2">
            <a:extLst>
              <a:ext uri="{FF2B5EF4-FFF2-40B4-BE49-F238E27FC236}">
                <a16:creationId xmlns:a16="http://schemas.microsoft.com/office/drawing/2014/main" id="{F2BF5014-E24B-40A6-A3D3-5421DC9C3899}"/>
              </a:ext>
            </a:extLst>
          </p:cNvPr>
          <p:cNvSpPr>
            <a:spLocks noGrp="1"/>
          </p:cNvSpPr>
          <p:nvPr>
            <p:ph type="body" sz="half" idx="2"/>
          </p:nvPr>
        </p:nvSpPr>
        <p:spPr>
          <a:noFill/>
        </p:spPr>
        <p:txBody>
          <a:bodyPr>
            <a:normAutofit fontScale="85000" lnSpcReduction="10000"/>
          </a:bodyPr>
          <a:lstStyle/>
          <a:p>
            <a:pPr marL="0" indent="0" algn="just">
              <a:buNone/>
            </a:pPr>
            <a:r>
              <a:rPr lang="ru-RU" dirty="0" err="1">
                <a:solidFill>
                  <a:schemeClr val="bg1"/>
                </a:solidFill>
              </a:rPr>
              <a:t>Unreal</a:t>
            </a:r>
            <a:r>
              <a:rPr lang="ru-RU" dirty="0">
                <a:solidFill>
                  <a:schemeClr val="bg1"/>
                </a:solidFill>
              </a:rPr>
              <a:t> </a:t>
            </a:r>
            <a:r>
              <a:rPr lang="ru-RU" dirty="0" err="1">
                <a:solidFill>
                  <a:schemeClr val="bg1"/>
                </a:solidFill>
              </a:rPr>
              <a:t>Engine</a:t>
            </a:r>
            <a:r>
              <a:rPr lang="ru-RU" dirty="0">
                <a:solidFill>
                  <a:schemeClr val="bg1"/>
                </a:solidFill>
              </a:rPr>
              <a:t> подходит для AAA-игр с высококачественной графикой, </a:t>
            </a:r>
            <a:r>
              <a:rPr lang="ru-RU" dirty="0" err="1">
                <a:solidFill>
                  <a:schemeClr val="bg1"/>
                </a:solidFill>
              </a:rPr>
              <a:t>Unity</a:t>
            </a:r>
            <a:r>
              <a:rPr lang="ru-RU" dirty="0">
                <a:solidFill>
                  <a:schemeClr val="bg1"/>
                </a:solidFill>
              </a:rPr>
              <a:t> — для средних, малых и 2D-игр.</a:t>
            </a:r>
          </a:p>
          <a:p>
            <a:pPr marL="0" indent="0" algn="just">
              <a:buNone/>
            </a:pPr>
            <a:r>
              <a:rPr lang="ru-RU" dirty="0" err="1">
                <a:solidFill>
                  <a:schemeClr val="bg1"/>
                </a:solidFill>
              </a:rPr>
              <a:t>Unreal</a:t>
            </a:r>
            <a:r>
              <a:rPr lang="ru-RU" dirty="0">
                <a:solidFill>
                  <a:schemeClr val="bg1"/>
                </a:solidFill>
              </a:rPr>
              <a:t> </a:t>
            </a:r>
            <a:r>
              <a:rPr lang="ru-RU" dirty="0" err="1">
                <a:solidFill>
                  <a:schemeClr val="bg1"/>
                </a:solidFill>
              </a:rPr>
              <a:t>Engine</a:t>
            </a:r>
            <a:r>
              <a:rPr lang="ru-RU" dirty="0">
                <a:solidFill>
                  <a:schemeClr val="bg1"/>
                </a:solidFill>
              </a:rPr>
              <a:t> использует </a:t>
            </a:r>
            <a:r>
              <a:rPr lang="ru-RU" dirty="0" err="1">
                <a:solidFill>
                  <a:schemeClr val="bg1"/>
                </a:solidFill>
              </a:rPr>
              <a:t>Blueprints</a:t>
            </a:r>
            <a:r>
              <a:rPr lang="ru-RU" dirty="0">
                <a:solidFill>
                  <a:schemeClr val="bg1"/>
                </a:solidFill>
              </a:rPr>
              <a:t> и C++, </a:t>
            </a:r>
            <a:r>
              <a:rPr lang="ru-RU" dirty="0" err="1">
                <a:solidFill>
                  <a:schemeClr val="bg1"/>
                </a:solidFill>
              </a:rPr>
              <a:t>Unity</a:t>
            </a:r>
            <a:r>
              <a:rPr lang="ru-RU" dirty="0">
                <a:solidFill>
                  <a:schemeClr val="bg1"/>
                </a:solidFill>
              </a:rPr>
              <a:t> — C# и визуальный </a:t>
            </a:r>
            <a:r>
              <a:rPr lang="ru-RU" dirty="0" err="1">
                <a:solidFill>
                  <a:schemeClr val="bg1"/>
                </a:solidFill>
              </a:rPr>
              <a:t>скриптинг</a:t>
            </a:r>
            <a:r>
              <a:rPr lang="ru-RU" dirty="0">
                <a:solidFill>
                  <a:schemeClr val="bg1"/>
                </a:solidFill>
              </a:rPr>
              <a:t> </a:t>
            </a:r>
            <a:r>
              <a:rPr lang="ru-RU" dirty="0" err="1">
                <a:solidFill>
                  <a:schemeClr val="bg1"/>
                </a:solidFill>
              </a:rPr>
              <a:t>Bolt</a:t>
            </a:r>
            <a:r>
              <a:rPr lang="ru-RU" dirty="0">
                <a:solidFill>
                  <a:schemeClr val="bg1"/>
                </a:solidFill>
              </a:rPr>
              <a:t>.</a:t>
            </a:r>
          </a:p>
          <a:p>
            <a:pPr marL="0" indent="0" algn="just">
              <a:buNone/>
            </a:pPr>
            <a:r>
              <a:rPr lang="ru-RU" dirty="0" err="1">
                <a:solidFill>
                  <a:schemeClr val="bg1"/>
                </a:solidFill>
              </a:rPr>
              <a:t>Unity</a:t>
            </a:r>
            <a:r>
              <a:rPr lang="ru-RU" dirty="0">
                <a:solidFill>
                  <a:schemeClr val="bg1"/>
                </a:solidFill>
              </a:rPr>
              <a:t> проще для начинающих и имеет больше учебных материалов. </a:t>
            </a:r>
            <a:r>
              <a:rPr lang="ru-RU" dirty="0" err="1">
                <a:solidFill>
                  <a:schemeClr val="bg1"/>
                </a:solidFill>
              </a:rPr>
              <a:t>Unreal</a:t>
            </a:r>
            <a:r>
              <a:rPr lang="ru-RU" dirty="0">
                <a:solidFill>
                  <a:schemeClr val="bg1"/>
                </a:solidFill>
              </a:rPr>
              <a:t> сложнее из-за C++. </a:t>
            </a:r>
          </a:p>
          <a:p>
            <a:pPr marL="0" indent="0" algn="just">
              <a:buNone/>
            </a:pPr>
            <a:r>
              <a:rPr lang="ru-RU" dirty="0" err="1">
                <a:solidFill>
                  <a:schemeClr val="bg1"/>
                </a:solidFill>
              </a:rPr>
              <a:t>Unreal</a:t>
            </a:r>
            <a:r>
              <a:rPr lang="ru-RU" dirty="0">
                <a:solidFill>
                  <a:schemeClr val="bg1"/>
                </a:solidFill>
              </a:rPr>
              <a:t> </a:t>
            </a:r>
            <a:r>
              <a:rPr lang="ru-RU" dirty="0" err="1">
                <a:solidFill>
                  <a:schemeClr val="bg1"/>
                </a:solidFill>
              </a:rPr>
              <a:t>Engine</a:t>
            </a:r>
            <a:r>
              <a:rPr lang="ru-RU" dirty="0">
                <a:solidFill>
                  <a:schemeClr val="bg1"/>
                </a:solidFill>
              </a:rPr>
              <a:t> — для сложных, графически насыщенных проектов. </a:t>
            </a:r>
            <a:r>
              <a:rPr lang="ru-RU" dirty="0" err="1">
                <a:solidFill>
                  <a:schemeClr val="bg1"/>
                </a:solidFill>
              </a:rPr>
              <a:t>Unity</a:t>
            </a:r>
            <a:r>
              <a:rPr lang="ru-RU" dirty="0">
                <a:solidFill>
                  <a:schemeClr val="bg1"/>
                </a:solidFill>
              </a:rPr>
              <a:t> — для мобильных приложений, 2D-игр и проектов с меньшим бюджетом и временем разработки.</a:t>
            </a:r>
          </a:p>
          <a:p>
            <a:pPr marL="0" indent="0">
              <a:buNone/>
            </a:pPr>
            <a:endParaRPr lang="LID4096" dirty="0"/>
          </a:p>
        </p:txBody>
      </p:sp>
    </p:spTree>
    <p:extLst>
      <p:ext uri="{BB962C8B-B14F-4D97-AF65-F5344CB8AC3E}">
        <p14:creationId xmlns:p14="http://schemas.microsoft.com/office/powerpoint/2010/main" val="199927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6A941-3A5D-4823-AB87-D6213F5D62F9}"/>
              </a:ext>
            </a:extLst>
          </p:cNvPr>
          <p:cNvSpPr>
            <a:spLocks noGrp="1"/>
          </p:cNvSpPr>
          <p:nvPr>
            <p:ph type="title"/>
          </p:nvPr>
        </p:nvSpPr>
        <p:spPr/>
        <p:txBody>
          <a:bodyPr>
            <a:normAutofit/>
          </a:bodyPr>
          <a:lstStyle/>
          <a:p>
            <a:r>
              <a:rPr lang="en-US" sz="4000" dirty="0">
                <a:solidFill>
                  <a:srgbClr val="C00000"/>
                </a:solidFill>
              </a:rPr>
              <a:t>Godot engine</a:t>
            </a:r>
            <a:endParaRPr lang="LID4096" sz="4000" dirty="0">
              <a:solidFill>
                <a:srgbClr val="C00000"/>
              </a:solidFill>
            </a:endParaRPr>
          </a:p>
        </p:txBody>
      </p:sp>
      <p:sp>
        <p:nvSpPr>
          <p:cNvPr id="3" name="Объект 2">
            <a:extLst>
              <a:ext uri="{FF2B5EF4-FFF2-40B4-BE49-F238E27FC236}">
                <a16:creationId xmlns:a16="http://schemas.microsoft.com/office/drawing/2014/main" id="{6B019EA7-D4D0-447B-B8DC-812FFC4E1BFA}"/>
              </a:ext>
            </a:extLst>
          </p:cNvPr>
          <p:cNvSpPr>
            <a:spLocks noGrp="1"/>
          </p:cNvSpPr>
          <p:nvPr>
            <p:ph idx="1"/>
          </p:nvPr>
        </p:nvSpPr>
        <p:spPr>
          <a:xfrm>
            <a:off x="1251678" y="1963535"/>
            <a:ext cx="10178322" cy="3593591"/>
          </a:xfrm>
        </p:spPr>
        <p:txBody>
          <a:bodyPr/>
          <a:lstStyle/>
          <a:p>
            <a:pPr marL="0" indent="0" algn="just">
              <a:buNone/>
            </a:pPr>
            <a:r>
              <a:rPr lang="ru-RU" dirty="0" err="1">
                <a:solidFill>
                  <a:schemeClr val="bg1"/>
                </a:solidFill>
              </a:rPr>
              <a:t>Godot</a:t>
            </a:r>
            <a:r>
              <a:rPr lang="ru-RU" dirty="0">
                <a:solidFill>
                  <a:schemeClr val="bg1"/>
                </a:solidFill>
              </a:rPr>
              <a:t> </a:t>
            </a:r>
            <a:r>
              <a:rPr lang="ru-RU" dirty="0" err="1">
                <a:solidFill>
                  <a:schemeClr val="bg1"/>
                </a:solidFill>
              </a:rPr>
              <a:t>Engine</a:t>
            </a:r>
            <a:r>
              <a:rPr lang="ru-RU" dirty="0">
                <a:solidFill>
                  <a:schemeClr val="bg1"/>
                </a:solidFill>
              </a:rPr>
              <a:t> — мощный и гибкий движок для разработки игр с открытым исходным кодом, доступный бесплатно. Его интуитивно понятный интерфейс и поддержка 2D и 3D графики делают его подходящим для начинающих разработчиков. Уникальная система сцен упрощает управление сложными проектами, а основной язык программирования </a:t>
            </a:r>
            <a:r>
              <a:rPr lang="ru-RU" dirty="0" err="1">
                <a:solidFill>
                  <a:schemeClr val="bg1"/>
                </a:solidFill>
              </a:rPr>
              <a:t>GDScript</a:t>
            </a:r>
            <a:r>
              <a:rPr lang="ru-RU" dirty="0">
                <a:solidFill>
                  <a:schemeClr val="bg1"/>
                </a:solidFill>
              </a:rPr>
              <a:t>, прост в освоении. </a:t>
            </a:r>
            <a:r>
              <a:rPr lang="ru-RU" dirty="0" err="1">
                <a:solidFill>
                  <a:schemeClr val="bg1"/>
                </a:solidFill>
              </a:rPr>
              <a:t>Godot</a:t>
            </a:r>
            <a:r>
              <a:rPr lang="ru-RU" dirty="0">
                <a:solidFill>
                  <a:schemeClr val="bg1"/>
                </a:solidFill>
              </a:rPr>
              <a:t> поддерживает множество платформ и легко интегрируется с системами управления версиями. </a:t>
            </a:r>
            <a:endParaRPr lang="LID4096" dirty="0">
              <a:solidFill>
                <a:schemeClr val="bg1"/>
              </a:solidFill>
            </a:endParaRPr>
          </a:p>
        </p:txBody>
      </p:sp>
      <p:pic>
        <p:nvPicPr>
          <p:cNvPr id="5" name="Рисунок 4">
            <a:extLst>
              <a:ext uri="{FF2B5EF4-FFF2-40B4-BE49-F238E27FC236}">
                <a16:creationId xmlns:a16="http://schemas.microsoft.com/office/drawing/2014/main" id="{F4D9B7E3-5284-4D3B-B397-B9DA0B7C44DA}"/>
              </a:ext>
            </a:extLst>
          </p:cNvPr>
          <p:cNvPicPr>
            <a:picLocks noChangeAspect="1"/>
          </p:cNvPicPr>
          <p:nvPr/>
        </p:nvPicPr>
        <p:blipFill>
          <a:blip r:embed="rId3"/>
          <a:stretch>
            <a:fillRect/>
          </a:stretch>
        </p:blipFill>
        <p:spPr>
          <a:xfrm>
            <a:off x="10149747" y="187833"/>
            <a:ext cx="1581150" cy="1581150"/>
          </a:xfrm>
          <a:prstGeom prst="rect">
            <a:avLst/>
          </a:prstGeom>
        </p:spPr>
      </p:pic>
    </p:spTree>
    <p:extLst>
      <p:ext uri="{BB962C8B-B14F-4D97-AF65-F5344CB8AC3E}">
        <p14:creationId xmlns:p14="http://schemas.microsoft.com/office/powerpoint/2010/main" val="19317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C6A941-3A5D-4823-AB87-D6213F5D62F9}"/>
              </a:ext>
            </a:extLst>
          </p:cNvPr>
          <p:cNvSpPr>
            <a:spLocks noGrp="1"/>
          </p:cNvSpPr>
          <p:nvPr>
            <p:ph type="title"/>
          </p:nvPr>
        </p:nvSpPr>
        <p:spPr/>
        <p:txBody>
          <a:bodyPr>
            <a:normAutofit/>
          </a:bodyPr>
          <a:lstStyle/>
          <a:p>
            <a:r>
              <a:rPr lang="en-US" sz="4000" dirty="0">
                <a:solidFill>
                  <a:srgbClr val="C00000"/>
                </a:solidFill>
              </a:rPr>
              <a:t>Godot engine </a:t>
            </a:r>
            <a:r>
              <a:rPr lang="ru-RU" sz="4000" dirty="0">
                <a:solidFill>
                  <a:srgbClr val="C00000"/>
                </a:solidFill>
              </a:rPr>
              <a:t>в сравнении</a:t>
            </a:r>
            <a:endParaRPr lang="LID4096" sz="4000" dirty="0">
              <a:solidFill>
                <a:srgbClr val="C00000"/>
              </a:solidFill>
            </a:endParaRPr>
          </a:p>
        </p:txBody>
      </p:sp>
      <p:sp>
        <p:nvSpPr>
          <p:cNvPr id="3" name="Объект 2">
            <a:extLst>
              <a:ext uri="{FF2B5EF4-FFF2-40B4-BE49-F238E27FC236}">
                <a16:creationId xmlns:a16="http://schemas.microsoft.com/office/drawing/2014/main" id="{6B019EA7-D4D0-447B-B8DC-812FFC4E1BFA}"/>
              </a:ext>
            </a:extLst>
          </p:cNvPr>
          <p:cNvSpPr>
            <a:spLocks noGrp="1"/>
          </p:cNvSpPr>
          <p:nvPr>
            <p:ph idx="1"/>
          </p:nvPr>
        </p:nvSpPr>
        <p:spPr>
          <a:xfrm>
            <a:off x="1251678" y="1222629"/>
            <a:ext cx="10178322" cy="3593591"/>
          </a:xfrm>
        </p:spPr>
        <p:txBody>
          <a:bodyPr/>
          <a:lstStyle/>
          <a:p>
            <a:pPr marL="0" indent="0" algn="just">
              <a:buNone/>
            </a:pPr>
            <a:r>
              <a:rPr lang="ru-RU" dirty="0">
                <a:solidFill>
                  <a:schemeClr val="bg1"/>
                </a:solidFill>
              </a:rPr>
              <a:t>В сравнении с </a:t>
            </a:r>
            <a:r>
              <a:rPr lang="ru-RU" dirty="0" err="1">
                <a:solidFill>
                  <a:schemeClr val="bg1"/>
                </a:solidFill>
              </a:rPr>
              <a:t>Unreal</a:t>
            </a:r>
            <a:r>
              <a:rPr lang="ru-RU" dirty="0">
                <a:solidFill>
                  <a:schemeClr val="bg1"/>
                </a:solidFill>
              </a:rPr>
              <a:t> </a:t>
            </a:r>
            <a:r>
              <a:rPr lang="ru-RU" dirty="0" err="1">
                <a:solidFill>
                  <a:schemeClr val="bg1"/>
                </a:solidFill>
              </a:rPr>
              <a:t>Engine</a:t>
            </a:r>
            <a:r>
              <a:rPr lang="ru-RU" dirty="0">
                <a:solidFill>
                  <a:schemeClr val="bg1"/>
                </a:solidFill>
              </a:rPr>
              <a:t>, известным своими передовыми графическими возможностями и использованием C++, </a:t>
            </a:r>
            <a:r>
              <a:rPr lang="ru-RU" dirty="0" err="1">
                <a:solidFill>
                  <a:schemeClr val="bg1"/>
                </a:solidFill>
              </a:rPr>
              <a:t>Godot</a:t>
            </a:r>
            <a:r>
              <a:rPr lang="ru-RU" dirty="0">
                <a:solidFill>
                  <a:schemeClr val="bg1"/>
                </a:solidFill>
              </a:rPr>
              <a:t> менее требователен к ресурсам и проще для новичков. </a:t>
            </a:r>
            <a:r>
              <a:rPr lang="ru-RU" dirty="0" err="1">
                <a:solidFill>
                  <a:schemeClr val="bg1"/>
                </a:solidFill>
              </a:rPr>
              <a:t>Unity</a:t>
            </a:r>
            <a:r>
              <a:rPr lang="ru-RU" dirty="0">
                <a:solidFill>
                  <a:schemeClr val="bg1"/>
                </a:solidFill>
              </a:rPr>
              <a:t>, также поддерживающий 2D и 3D графику, является универсальным инструментом с большим сообществом и обилием учебных материалов, но имеет бесплатную версию с ограничениями. Выбор между </a:t>
            </a:r>
            <a:r>
              <a:rPr lang="ru-RU" dirty="0" err="1">
                <a:solidFill>
                  <a:schemeClr val="bg1"/>
                </a:solidFill>
              </a:rPr>
              <a:t>Godot</a:t>
            </a:r>
            <a:r>
              <a:rPr lang="ru-RU" dirty="0">
                <a:solidFill>
                  <a:schemeClr val="bg1"/>
                </a:solidFill>
              </a:rPr>
              <a:t>, </a:t>
            </a:r>
            <a:r>
              <a:rPr lang="ru-RU" dirty="0" err="1">
                <a:solidFill>
                  <a:schemeClr val="bg1"/>
                </a:solidFill>
              </a:rPr>
              <a:t>Unreal</a:t>
            </a:r>
            <a:r>
              <a:rPr lang="ru-RU" dirty="0">
                <a:solidFill>
                  <a:schemeClr val="bg1"/>
                </a:solidFill>
              </a:rPr>
              <a:t> </a:t>
            </a:r>
            <a:r>
              <a:rPr lang="ru-RU" dirty="0" err="1">
                <a:solidFill>
                  <a:schemeClr val="bg1"/>
                </a:solidFill>
              </a:rPr>
              <a:t>Engine</a:t>
            </a:r>
            <a:r>
              <a:rPr lang="ru-RU" dirty="0">
                <a:solidFill>
                  <a:schemeClr val="bg1"/>
                </a:solidFill>
              </a:rPr>
              <a:t> и </a:t>
            </a:r>
            <a:r>
              <a:rPr lang="ru-RU" dirty="0" err="1">
                <a:solidFill>
                  <a:schemeClr val="bg1"/>
                </a:solidFill>
              </a:rPr>
              <a:t>Unity</a:t>
            </a:r>
            <a:r>
              <a:rPr lang="ru-RU" dirty="0">
                <a:solidFill>
                  <a:schemeClr val="bg1"/>
                </a:solidFill>
              </a:rPr>
              <a:t> зависит от потребностей проекта: </a:t>
            </a:r>
            <a:r>
              <a:rPr lang="ru-RU" dirty="0" err="1">
                <a:solidFill>
                  <a:schemeClr val="bg1"/>
                </a:solidFill>
              </a:rPr>
              <a:t>Godot</a:t>
            </a:r>
            <a:r>
              <a:rPr lang="ru-RU" dirty="0">
                <a:solidFill>
                  <a:schemeClr val="bg1"/>
                </a:solidFill>
              </a:rPr>
              <a:t> подходит для инди-разработчиков, </a:t>
            </a:r>
            <a:r>
              <a:rPr lang="ru-RU" dirty="0" err="1">
                <a:solidFill>
                  <a:schemeClr val="bg1"/>
                </a:solidFill>
              </a:rPr>
              <a:t>Unreal</a:t>
            </a:r>
            <a:r>
              <a:rPr lang="ru-RU" dirty="0">
                <a:solidFill>
                  <a:schemeClr val="bg1"/>
                </a:solidFill>
              </a:rPr>
              <a:t> — для проектов с высокими требованиями к графике, а </a:t>
            </a:r>
            <a:r>
              <a:rPr lang="ru-RU" dirty="0" err="1">
                <a:solidFill>
                  <a:schemeClr val="bg1"/>
                </a:solidFill>
              </a:rPr>
              <a:t>Unity</a:t>
            </a:r>
            <a:r>
              <a:rPr lang="ru-RU" dirty="0">
                <a:solidFill>
                  <a:schemeClr val="bg1"/>
                </a:solidFill>
              </a:rPr>
              <a:t> — для разнообразных проектов, включая мобильные и 2D игры.</a:t>
            </a:r>
            <a:endParaRPr lang="LID4096" dirty="0">
              <a:solidFill>
                <a:schemeClr val="bg1"/>
              </a:solidFill>
            </a:endParaRPr>
          </a:p>
        </p:txBody>
      </p:sp>
      <p:pic>
        <p:nvPicPr>
          <p:cNvPr id="5" name="Рисунок 4">
            <a:extLst>
              <a:ext uri="{FF2B5EF4-FFF2-40B4-BE49-F238E27FC236}">
                <a16:creationId xmlns:a16="http://schemas.microsoft.com/office/drawing/2014/main" id="{2241817A-8734-4D24-91ED-4C58C3EDD054}"/>
              </a:ext>
            </a:extLst>
          </p:cNvPr>
          <p:cNvPicPr>
            <a:picLocks noChangeAspect="1"/>
          </p:cNvPicPr>
          <p:nvPr/>
        </p:nvPicPr>
        <p:blipFill>
          <a:blip r:embed="rId3"/>
          <a:stretch>
            <a:fillRect/>
          </a:stretch>
        </p:blipFill>
        <p:spPr>
          <a:xfrm>
            <a:off x="4557423" y="4105274"/>
            <a:ext cx="3077153" cy="2538651"/>
          </a:xfrm>
          <a:prstGeom prst="rect">
            <a:avLst/>
          </a:prstGeom>
        </p:spPr>
      </p:pic>
    </p:spTree>
    <p:extLst>
      <p:ext uri="{BB962C8B-B14F-4D97-AF65-F5344CB8AC3E}">
        <p14:creationId xmlns:p14="http://schemas.microsoft.com/office/powerpoint/2010/main" val="323195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42393-A57D-4BD3-8C14-AD49A9622B35}"/>
              </a:ext>
            </a:extLst>
          </p:cNvPr>
          <p:cNvSpPr>
            <a:spLocks noGrp="1"/>
          </p:cNvSpPr>
          <p:nvPr>
            <p:ph type="title"/>
          </p:nvPr>
        </p:nvSpPr>
        <p:spPr/>
        <p:txBody>
          <a:bodyPr>
            <a:normAutofit fontScale="90000"/>
          </a:bodyPr>
          <a:lstStyle/>
          <a:p>
            <a:r>
              <a:rPr lang="ru-RU" dirty="0">
                <a:solidFill>
                  <a:srgbClr val="C00000"/>
                </a:solidFill>
              </a:rPr>
              <a:t>Специфика разработки игровых приложений</a:t>
            </a:r>
            <a:endParaRPr lang="LID4096" dirty="0">
              <a:solidFill>
                <a:srgbClr val="C00000"/>
              </a:solidFill>
            </a:endParaRPr>
          </a:p>
        </p:txBody>
      </p:sp>
      <p:sp>
        <p:nvSpPr>
          <p:cNvPr id="4" name="Текст 3">
            <a:extLst>
              <a:ext uri="{FF2B5EF4-FFF2-40B4-BE49-F238E27FC236}">
                <a16:creationId xmlns:a16="http://schemas.microsoft.com/office/drawing/2014/main" id="{DEADDCB0-E3A2-4CEF-9FC2-561C8314FA3C}"/>
              </a:ext>
            </a:extLst>
          </p:cNvPr>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91873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97E3B6-6CA6-4844-9B00-5EF74092CBB1}"/>
              </a:ext>
            </a:extLst>
          </p:cNvPr>
          <p:cNvSpPr>
            <a:spLocks noGrp="1"/>
          </p:cNvSpPr>
          <p:nvPr>
            <p:ph type="title"/>
          </p:nvPr>
        </p:nvSpPr>
        <p:spPr/>
        <p:txBody>
          <a:bodyPr>
            <a:normAutofit/>
          </a:bodyPr>
          <a:lstStyle/>
          <a:p>
            <a:r>
              <a:rPr lang="ru-RU" sz="4000" dirty="0">
                <a:solidFill>
                  <a:srgbClr val="C00000"/>
                </a:solidFill>
              </a:rPr>
              <a:t>Начало разработки</a:t>
            </a:r>
            <a:endParaRPr lang="LID4096" sz="4000" dirty="0">
              <a:solidFill>
                <a:srgbClr val="C00000"/>
              </a:solidFill>
            </a:endParaRPr>
          </a:p>
        </p:txBody>
      </p:sp>
      <p:sp>
        <p:nvSpPr>
          <p:cNvPr id="3" name="Объект 2">
            <a:extLst>
              <a:ext uri="{FF2B5EF4-FFF2-40B4-BE49-F238E27FC236}">
                <a16:creationId xmlns:a16="http://schemas.microsoft.com/office/drawing/2014/main" id="{AD172779-66B0-4C4F-A34E-0179915E8A4A}"/>
              </a:ext>
            </a:extLst>
          </p:cNvPr>
          <p:cNvSpPr>
            <a:spLocks noGrp="1"/>
          </p:cNvSpPr>
          <p:nvPr>
            <p:ph idx="1"/>
          </p:nvPr>
        </p:nvSpPr>
        <p:spPr>
          <a:xfrm>
            <a:off x="1251678" y="1389893"/>
            <a:ext cx="10178322" cy="3593591"/>
          </a:xfrm>
        </p:spPr>
        <p:txBody>
          <a:bodyPr/>
          <a:lstStyle/>
          <a:p>
            <a:pPr marL="0" indent="0" algn="just">
              <a:buNone/>
            </a:pPr>
            <a:r>
              <a:rPr lang="ru-RU" dirty="0">
                <a:solidFill>
                  <a:schemeClr val="bg1"/>
                </a:solidFill>
              </a:rPr>
              <a:t>Разработка игр начинается с директивы, исходящей от внешнего источника. Дизайн-документ игры является её выражением и определяет масштаб работы. Со временем специализация растет, и инженеры-программисты создают программное обеспечение для поддержания функций, разработанных геймдизайнерами. Разработка программного обеспечения начинается с контрактов, документации по дизайну и производственного плана. Руководитель проекта оценивает необходимые усилия и формирует команду для выполнения различных задач. </a:t>
            </a:r>
            <a:endParaRPr lang="LID4096" dirty="0">
              <a:solidFill>
                <a:schemeClr val="bg1"/>
              </a:solidFill>
            </a:endParaRPr>
          </a:p>
        </p:txBody>
      </p:sp>
      <p:pic>
        <p:nvPicPr>
          <p:cNvPr id="5" name="Рисунок 4">
            <a:extLst>
              <a:ext uri="{FF2B5EF4-FFF2-40B4-BE49-F238E27FC236}">
                <a16:creationId xmlns:a16="http://schemas.microsoft.com/office/drawing/2014/main" id="{5E8959A3-B54E-4193-9380-FA732505CBAD}"/>
              </a:ext>
            </a:extLst>
          </p:cNvPr>
          <p:cNvPicPr>
            <a:picLocks noChangeAspect="1"/>
          </p:cNvPicPr>
          <p:nvPr/>
        </p:nvPicPr>
        <p:blipFill>
          <a:blip r:embed="rId3"/>
          <a:stretch>
            <a:fillRect/>
          </a:stretch>
        </p:blipFill>
        <p:spPr>
          <a:xfrm>
            <a:off x="3941323" y="4042951"/>
            <a:ext cx="4309353" cy="1881066"/>
          </a:xfrm>
          <a:prstGeom prst="rect">
            <a:avLst/>
          </a:prstGeom>
        </p:spPr>
      </p:pic>
    </p:spTree>
    <p:extLst>
      <p:ext uri="{BB962C8B-B14F-4D97-AF65-F5344CB8AC3E}">
        <p14:creationId xmlns:p14="http://schemas.microsoft.com/office/powerpoint/2010/main" val="22372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9B0F0-75F8-4774-A946-7C11D8B5733F}"/>
              </a:ext>
            </a:extLst>
          </p:cNvPr>
          <p:cNvSpPr>
            <a:spLocks noGrp="1"/>
          </p:cNvSpPr>
          <p:nvPr>
            <p:ph type="title"/>
          </p:nvPr>
        </p:nvSpPr>
        <p:spPr/>
        <p:txBody>
          <a:bodyPr>
            <a:normAutofit/>
          </a:bodyPr>
          <a:lstStyle/>
          <a:p>
            <a:r>
              <a:rPr lang="ru-RU" sz="4000" dirty="0">
                <a:solidFill>
                  <a:srgbClr val="C00000"/>
                </a:solidFill>
              </a:rPr>
              <a:t>Создание концепта</a:t>
            </a:r>
            <a:endParaRPr lang="LID4096" sz="4000" dirty="0">
              <a:solidFill>
                <a:srgbClr val="C00000"/>
              </a:solidFill>
            </a:endParaRPr>
          </a:p>
        </p:txBody>
      </p:sp>
      <p:sp>
        <p:nvSpPr>
          <p:cNvPr id="3" name="Объект 2">
            <a:extLst>
              <a:ext uri="{FF2B5EF4-FFF2-40B4-BE49-F238E27FC236}">
                <a16:creationId xmlns:a16="http://schemas.microsoft.com/office/drawing/2014/main" id="{6EA0678A-258F-4734-8262-148B804DC2FF}"/>
              </a:ext>
            </a:extLst>
          </p:cNvPr>
          <p:cNvSpPr>
            <a:spLocks noGrp="1"/>
          </p:cNvSpPr>
          <p:nvPr>
            <p:ph idx="1"/>
          </p:nvPr>
        </p:nvSpPr>
        <p:spPr>
          <a:xfrm>
            <a:off x="1251678" y="1046939"/>
            <a:ext cx="5996847" cy="2690356"/>
          </a:xfrm>
        </p:spPr>
        <p:txBody>
          <a:bodyPr>
            <a:noAutofit/>
          </a:bodyPr>
          <a:lstStyle/>
          <a:p>
            <a:pPr marL="0" indent="0" algn="just">
              <a:buNone/>
            </a:pPr>
            <a:r>
              <a:rPr lang="ru-RU" dirty="0">
                <a:solidFill>
                  <a:schemeClr val="bg1"/>
                </a:solidFill>
              </a:rPr>
              <a:t>Команда должна разработать программное обеспечение, учитывая требования, вытекающие из дизайн-документа игры, и планировать проект, определяя бюджет, сроки и необходимое количество сотрудников. Тестирование играет ключевую роль — для этого обычно привлекается специалист по тестированию, который работает с основным разработчиком над выявлением и устранением ошибок.</a:t>
            </a:r>
          </a:p>
        </p:txBody>
      </p:sp>
      <p:sp>
        <p:nvSpPr>
          <p:cNvPr id="5" name="Объект 2">
            <a:extLst>
              <a:ext uri="{FF2B5EF4-FFF2-40B4-BE49-F238E27FC236}">
                <a16:creationId xmlns:a16="http://schemas.microsoft.com/office/drawing/2014/main" id="{BAD51174-D3F8-4567-B9F9-A8CED15223A9}"/>
              </a:ext>
            </a:extLst>
          </p:cNvPr>
          <p:cNvSpPr txBox="1">
            <a:spLocks/>
          </p:cNvSpPr>
          <p:nvPr/>
        </p:nvSpPr>
        <p:spPr>
          <a:xfrm>
            <a:off x="1251678" y="4167644"/>
            <a:ext cx="9863997" cy="269035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just">
              <a:buFont typeface="Arial" panose="020B0604020202020204" pitchFamily="34" charset="0"/>
              <a:buNone/>
            </a:pPr>
            <a:r>
              <a:rPr lang="ru-RU" dirty="0">
                <a:solidFill>
                  <a:schemeClr val="bg1"/>
                </a:solidFill>
              </a:rPr>
              <a:t>Описание области применения и спецификация требований помогают команде понять проект и определить, что именно должно быть разработано. Управление процессом разработки включает в себя согласование дизайна и документации для обеспечения систематического подхода. Центральным документом в этом процессе становится спецификация на разработку программного обеспечения.</a:t>
            </a:r>
          </a:p>
          <a:p>
            <a:pPr marL="0" indent="0" algn="just">
              <a:buFont typeface="Arial" panose="020B0604020202020204" pitchFamily="34" charset="0"/>
              <a:buNone/>
            </a:pPr>
            <a:r>
              <a:rPr lang="ru-RU" dirty="0">
                <a:solidFill>
                  <a:schemeClr val="bg1"/>
                </a:solidFill>
              </a:rPr>
              <a:t>Разработка проектной документации требует непрерывных итераций, чтобы адаптировать документ к изменениям проекта. </a:t>
            </a:r>
            <a:endParaRPr lang="LID4096" dirty="0">
              <a:solidFill>
                <a:schemeClr val="bg1"/>
              </a:solidFill>
            </a:endParaRPr>
          </a:p>
        </p:txBody>
      </p:sp>
      <p:pic>
        <p:nvPicPr>
          <p:cNvPr id="9" name="Рисунок 8">
            <a:extLst>
              <a:ext uri="{FF2B5EF4-FFF2-40B4-BE49-F238E27FC236}">
                <a16:creationId xmlns:a16="http://schemas.microsoft.com/office/drawing/2014/main" id="{3FCD37DA-7207-477D-8831-E7AC565DB7DE}"/>
              </a:ext>
            </a:extLst>
          </p:cNvPr>
          <p:cNvPicPr>
            <a:picLocks noChangeAspect="1"/>
          </p:cNvPicPr>
          <p:nvPr/>
        </p:nvPicPr>
        <p:blipFill>
          <a:blip r:embed="rId3"/>
          <a:stretch>
            <a:fillRect/>
          </a:stretch>
        </p:blipFill>
        <p:spPr>
          <a:xfrm>
            <a:off x="7910012" y="1176076"/>
            <a:ext cx="3030310" cy="2354728"/>
          </a:xfrm>
          <a:prstGeom prst="rect">
            <a:avLst/>
          </a:prstGeom>
        </p:spPr>
      </p:pic>
    </p:spTree>
    <p:extLst>
      <p:ext uri="{BB962C8B-B14F-4D97-AF65-F5344CB8AC3E}">
        <p14:creationId xmlns:p14="http://schemas.microsoft.com/office/powerpoint/2010/main" val="11774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A06DFA-DCAA-4B1C-9E71-9EC378233026}"/>
              </a:ext>
            </a:extLst>
          </p:cNvPr>
          <p:cNvSpPr>
            <a:spLocks noGrp="1"/>
          </p:cNvSpPr>
          <p:nvPr>
            <p:ph type="title"/>
          </p:nvPr>
        </p:nvSpPr>
        <p:spPr/>
        <p:txBody>
          <a:bodyPr>
            <a:normAutofit/>
          </a:bodyPr>
          <a:lstStyle/>
          <a:p>
            <a:r>
              <a:rPr lang="ru-RU" sz="4000" dirty="0">
                <a:solidFill>
                  <a:srgbClr val="C00000"/>
                </a:solidFill>
              </a:rPr>
              <a:t>Организация работы</a:t>
            </a:r>
            <a:endParaRPr lang="LID4096" sz="4000" dirty="0">
              <a:solidFill>
                <a:srgbClr val="C00000"/>
              </a:solidFill>
            </a:endParaRPr>
          </a:p>
        </p:txBody>
      </p:sp>
      <p:sp>
        <p:nvSpPr>
          <p:cNvPr id="3" name="Объект 2">
            <a:extLst>
              <a:ext uri="{FF2B5EF4-FFF2-40B4-BE49-F238E27FC236}">
                <a16:creationId xmlns:a16="http://schemas.microsoft.com/office/drawing/2014/main" id="{B5A721E1-56E8-4D50-A4B9-8DD65B9EBA81}"/>
              </a:ext>
            </a:extLst>
          </p:cNvPr>
          <p:cNvSpPr>
            <a:spLocks noGrp="1"/>
          </p:cNvSpPr>
          <p:nvPr>
            <p:ph idx="1"/>
          </p:nvPr>
        </p:nvSpPr>
        <p:spPr>
          <a:xfrm>
            <a:off x="1251678" y="1342417"/>
            <a:ext cx="10178322" cy="4537175"/>
          </a:xfrm>
        </p:spPr>
        <p:txBody>
          <a:bodyPr>
            <a:normAutofit/>
          </a:bodyPr>
          <a:lstStyle/>
          <a:p>
            <a:pPr marL="0" indent="0" algn="just">
              <a:buNone/>
            </a:pPr>
            <a:r>
              <a:rPr lang="ru-RU" dirty="0">
                <a:solidFill>
                  <a:schemeClr val="bg1"/>
                </a:solidFill>
              </a:rPr>
              <a:t>Команда должна настроить систему управления версиями кода на ранних этапах разработки, чтобы подготовиться к созданию прототипов и изучению концепций дизайна через код. Важно создать формальные версии этого кода, которые будут использоваться в дальнейшем проекте.</a:t>
            </a:r>
          </a:p>
          <a:p>
            <a:pPr marL="0" indent="0" algn="just">
              <a:buNone/>
            </a:pPr>
            <a:r>
              <a:rPr lang="ru-RU" dirty="0">
                <a:solidFill>
                  <a:schemeClr val="bg1"/>
                </a:solidFill>
              </a:rPr>
              <a:t>Настройка системы управления версиями должна соответствовать плану настройки, который включает определение структуры каталогов и группировку компонентов. Документ по разработке программного обеспечения служит основой для начала этого процесса.</a:t>
            </a:r>
          </a:p>
          <a:p>
            <a:pPr marL="0" indent="0" algn="just">
              <a:buNone/>
            </a:pPr>
            <a:r>
              <a:rPr lang="ru-RU" dirty="0">
                <a:solidFill>
                  <a:schemeClr val="bg1"/>
                </a:solidFill>
              </a:rPr>
              <a:t>План настройки может начинаться как документ с несколькими разделами, который следует озаглавить и поместить под контроль версий. Важно назначить номер версии прямо на титульной странице плана.</a:t>
            </a:r>
            <a:endParaRPr lang="LID4096" dirty="0">
              <a:solidFill>
                <a:schemeClr val="bg1"/>
              </a:solidFill>
            </a:endParaRPr>
          </a:p>
        </p:txBody>
      </p:sp>
      <p:pic>
        <p:nvPicPr>
          <p:cNvPr id="7" name="Рисунок 6">
            <a:extLst>
              <a:ext uri="{FF2B5EF4-FFF2-40B4-BE49-F238E27FC236}">
                <a16:creationId xmlns:a16="http://schemas.microsoft.com/office/drawing/2014/main" id="{0D8379C0-463C-4889-81BE-7AB9B670CC87}"/>
              </a:ext>
            </a:extLst>
          </p:cNvPr>
          <p:cNvPicPr>
            <a:picLocks noChangeAspect="1"/>
          </p:cNvPicPr>
          <p:nvPr/>
        </p:nvPicPr>
        <p:blipFill>
          <a:blip r:embed="rId3"/>
          <a:stretch>
            <a:fillRect/>
          </a:stretch>
        </p:blipFill>
        <p:spPr>
          <a:xfrm>
            <a:off x="-5657850" y="7504938"/>
            <a:ext cx="4991100" cy="2106244"/>
          </a:xfrm>
          <a:prstGeom prst="rect">
            <a:avLst/>
          </a:prstGeom>
        </p:spPr>
      </p:pic>
    </p:spTree>
    <p:extLst>
      <p:ext uri="{BB962C8B-B14F-4D97-AF65-F5344CB8AC3E}">
        <p14:creationId xmlns:p14="http://schemas.microsoft.com/office/powerpoint/2010/main" val="272985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5000"/>
                                  </p:stCondLst>
                                  <p:childTnLst>
                                    <p:animMotion origin="layout" path="M 0.13594 -0.02246 L 0.47032 -0.76366 C 0.53972 -0.93056 0.64428 -1.02014 0.75404 -1.02014 C 0.87865 -1.02014 0.97865 -0.93056 1.04818 -0.76366 L 1.38282 -0.02246 " pathEditMode="relative" rAng="0" ptsTypes="AAAAA">
                                      <p:cBhvr>
                                        <p:cTn id="6" dur="4000" fill="hold"/>
                                        <p:tgtEl>
                                          <p:spTgt spid="7"/>
                                        </p:tgtEl>
                                        <p:attrNameLst>
                                          <p:attrName>ppt_x</p:attrName>
                                          <p:attrName>ppt_y</p:attrName>
                                        </p:attrNameLst>
                                      </p:cBhvr>
                                      <p:rCtr x="62344" y="-4988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98" name="Picture 2" descr="Picture background">
            <a:extLst>
              <a:ext uri="{FF2B5EF4-FFF2-40B4-BE49-F238E27FC236}">
                <a16:creationId xmlns:a16="http://schemas.microsoft.com/office/drawing/2014/main" id="{CB419F0F-D845-4BD0-BB08-25E418262C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A190893-C77F-4D44-9CCA-3F8755CFF81F}"/>
              </a:ext>
            </a:extLst>
          </p:cNvPr>
          <p:cNvSpPr>
            <a:spLocks noGrp="1"/>
          </p:cNvSpPr>
          <p:nvPr>
            <p:ph type="title"/>
          </p:nvPr>
        </p:nvSpPr>
        <p:spPr/>
        <p:txBody>
          <a:bodyPr>
            <a:normAutofit/>
          </a:bodyPr>
          <a:lstStyle/>
          <a:p>
            <a:r>
              <a:rPr lang="ru-RU" sz="4000" dirty="0">
                <a:solidFill>
                  <a:srgbClr val="C00000"/>
                </a:solidFill>
              </a:rPr>
              <a:t>Выпуск проекта</a:t>
            </a:r>
            <a:endParaRPr lang="LID4096" sz="4000" dirty="0">
              <a:solidFill>
                <a:srgbClr val="C00000"/>
              </a:solidFill>
            </a:endParaRPr>
          </a:p>
        </p:txBody>
      </p:sp>
      <p:sp>
        <p:nvSpPr>
          <p:cNvPr id="3" name="Объект 2">
            <a:extLst>
              <a:ext uri="{FF2B5EF4-FFF2-40B4-BE49-F238E27FC236}">
                <a16:creationId xmlns:a16="http://schemas.microsoft.com/office/drawing/2014/main" id="{33D824F2-AE6B-44BB-910C-23451F5D661F}"/>
              </a:ext>
            </a:extLst>
          </p:cNvPr>
          <p:cNvSpPr>
            <a:spLocks noGrp="1"/>
          </p:cNvSpPr>
          <p:nvPr>
            <p:ph idx="1"/>
          </p:nvPr>
        </p:nvSpPr>
        <p:spPr>
          <a:xfrm>
            <a:off x="1251678" y="1685925"/>
            <a:ext cx="10178322" cy="4193668"/>
          </a:xfrm>
        </p:spPr>
        <p:txBody>
          <a:bodyPr>
            <a:normAutofit fontScale="77500" lnSpcReduction="20000"/>
          </a:bodyPr>
          <a:lstStyle/>
          <a:p>
            <a:pPr marL="0" indent="0" algn="just">
              <a:buNone/>
            </a:pPr>
            <a:r>
              <a:rPr lang="ru-RU" sz="1900" dirty="0">
                <a:solidFill>
                  <a:schemeClr val="bg1"/>
                </a:solidFill>
              </a:rPr>
              <a:t>В начале проекта важно уделить внимание плану выпуска, чтобы предотвратить возникновение зависимостей, требующих дополнительного времени для разрешения, таких как юридические контракты с поставщиками. Даже если приобретение ресурсов может быть быстрым процессом, оформление необходимых прав и соглашений может потребовать значительных усилий и времени на переговоры. Поэтому подобные аспекты следует учитывать с самого начала проекта.</a:t>
            </a:r>
          </a:p>
          <a:p>
            <a:pPr marL="0" indent="0" algn="just">
              <a:buNone/>
            </a:pPr>
            <a:r>
              <a:rPr lang="ru-RU" sz="1900" dirty="0">
                <a:solidFill>
                  <a:schemeClr val="bg1"/>
                </a:solidFill>
              </a:rPr>
              <a:t>План выпуска, включающий нумерованный список элементов, важен для управления конфигурацией проекта. Этот план позволяет включать в него задачи, связанные с соответствующей информацией, независимо от её формализации. Такой подход гарантирует, что план разработки будет завершён до начала окончательного тестирования и выпуска.</a:t>
            </a:r>
          </a:p>
          <a:p>
            <a:pPr marL="0" indent="0" algn="just">
              <a:buNone/>
            </a:pPr>
            <a:r>
              <a:rPr lang="ru-RU" sz="1900" dirty="0">
                <a:solidFill>
                  <a:schemeClr val="bg1"/>
                </a:solidFill>
              </a:rPr>
              <a:t>Переход к окончательному выпуску включает изменения в задачах, таких как начало работы по техническому обслуживанию для исправления дефектов. Обязанности ключевых участников команды, включая менеджера по выпуску, могут быть перераспределены в соответствии с этапами проекта.</a:t>
            </a:r>
          </a:p>
          <a:p>
            <a:pPr marL="0" indent="0" algn="just">
              <a:buNone/>
            </a:pPr>
            <a:r>
              <a:rPr lang="ru-RU" sz="1900" dirty="0">
                <a:solidFill>
                  <a:schemeClr val="bg1"/>
                </a:solidFill>
              </a:rPr>
              <a:t>Важно планировать и управлять планом выпуска с учётом информации, собранной в ходе разработки проекта. Подробности о предварительных версиях и их распространении, а также о взаимодействии с клиентами, должны быть чётко определены в плане. Альфа- и бета-версии играют важную роль в этом процессе, позволяя тестировщикам и пользователям вносить свои отзывы и обнаруживать потенциальные проблемы с функциональностью продукта.</a:t>
            </a:r>
          </a:p>
          <a:p>
            <a:pPr marL="0" indent="0" algn="just">
              <a:buNone/>
            </a:pPr>
            <a:r>
              <a:rPr lang="ru-RU" sz="1900" dirty="0">
                <a:solidFill>
                  <a:schemeClr val="bg1"/>
                </a:solidFill>
              </a:rPr>
              <a:t>Наконец, тестирование должно быть важной составляющей всего процесса разработки, начиная с самого начала проекта. Тестировщики могут разрабатывать планы тестирования на основе спецификаций разработки программного обеспечения, внося свой вклад ещё до создания конкретных тестовых примеров.</a:t>
            </a:r>
          </a:p>
          <a:p>
            <a:pPr marL="0" indent="0">
              <a:buNone/>
            </a:pPr>
            <a:endParaRPr lang="LID4096" dirty="0">
              <a:solidFill>
                <a:schemeClr val="bg1"/>
              </a:solidFill>
            </a:endParaRPr>
          </a:p>
        </p:txBody>
      </p:sp>
    </p:spTree>
    <p:extLst>
      <p:ext uri="{BB962C8B-B14F-4D97-AF65-F5344CB8AC3E}">
        <p14:creationId xmlns:p14="http://schemas.microsoft.com/office/powerpoint/2010/main" val="404592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9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5388A6-8DF3-4611-99D3-0E0C4B8F2D8C}"/>
              </a:ext>
            </a:extLst>
          </p:cNvPr>
          <p:cNvSpPr>
            <a:spLocks noGrp="1"/>
          </p:cNvSpPr>
          <p:nvPr>
            <p:ph type="title"/>
          </p:nvPr>
        </p:nvSpPr>
        <p:spPr/>
        <p:txBody>
          <a:bodyPr>
            <a:normAutofit fontScale="90000"/>
          </a:bodyPr>
          <a:lstStyle/>
          <a:p>
            <a:r>
              <a:rPr lang="ru-RU" dirty="0">
                <a:solidFill>
                  <a:srgbClr val="C00000"/>
                </a:solidFill>
              </a:rPr>
              <a:t>Тестирование и оптимизация игровых систем</a:t>
            </a:r>
            <a:endParaRPr lang="LID4096" dirty="0">
              <a:solidFill>
                <a:srgbClr val="C00000"/>
              </a:solidFill>
            </a:endParaRPr>
          </a:p>
        </p:txBody>
      </p:sp>
      <p:sp>
        <p:nvSpPr>
          <p:cNvPr id="4" name="Текст 3">
            <a:extLst>
              <a:ext uri="{FF2B5EF4-FFF2-40B4-BE49-F238E27FC236}">
                <a16:creationId xmlns:a16="http://schemas.microsoft.com/office/drawing/2014/main" id="{A9C5AC0D-D6D0-41DC-BBAB-3A4AD6D7FC64}"/>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178541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70000" contrast="-1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9A7086-A4DE-44AF-BA39-99ECC00769F5}"/>
              </a:ext>
            </a:extLst>
          </p:cNvPr>
          <p:cNvSpPr>
            <a:spLocks noGrp="1"/>
          </p:cNvSpPr>
          <p:nvPr>
            <p:ph type="title"/>
          </p:nvPr>
        </p:nvSpPr>
        <p:spPr/>
        <p:txBody>
          <a:bodyPr>
            <a:normAutofit/>
          </a:bodyPr>
          <a:lstStyle/>
          <a:p>
            <a:r>
              <a:rPr lang="ru-RU" sz="4000" dirty="0">
                <a:solidFill>
                  <a:srgbClr val="C00000"/>
                </a:solidFill>
              </a:rPr>
              <a:t>Введение в игровую индустрию</a:t>
            </a:r>
            <a:endParaRPr lang="LID4096" sz="4000" dirty="0">
              <a:solidFill>
                <a:srgbClr val="C00000"/>
              </a:solidFill>
            </a:endParaRPr>
          </a:p>
        </p:txBody>
      </p:sp>
      <p:sp>
        <p:nvSpPr>
          <p:cNvPr id="3" name="Объект 2">
            <a:extLst>
              <a:ext uri="{FF2B5EF4-FFF2-40B4-BE49-F238E27FC236}">
                <a16:creationId xmlns:a16="http://schemas.microsoft.com/office/drawing/2014/main" id="{73DD64DC-65BE-43AF-85B7-773759529D94}"/>
              </a:ext>
            </a:extLst>
          </p:cNvPr>
          <p:cNvSpPr>
            <a:spLocks noGrp="1"/>
          </p:cNvSpPr>
          <p:nvPr>
            <p:ph idx="1"/>
          </p:nvPr>
        </p:nvSpPr>
        <p:spPr>
          <a:xfrm>
            <a:off x="1251678" y="1191237"/>
            <a:ext cx="10178322" cy="5284378"/>
          </a:xfrm>
        </p:spPr>
        <p:txBody>
          <a:bodyPr>
            <a:normAutofit/>
          </a:bodyPr>
          <a:lstStyle/>
          <a:p>
            <a:pPr marL="0" indent="0" algn="just">
              <a:buNone/>
            </a:pPr>
            <a:r>
              <a:rPr lang="ru-RU" dirty="0">
                <a:solidFill>
                  <a:schemeClr val="bg1"/>
                </a:solidFill>
                <a:effectLst>
                  <a:outerShdw blurRad="38100" dist="38100" dir="2700000" algn="tl">
                    <a:srgbClr val="000000">
                      <a:alpha val="43137"/>
                    </a:srgbClr>
                  </a:outerShdw>
                </a:effectLst>
              </a:rPr>
              <a:t>Любой разработчик игр может извлечь пользу из знаний в области разработки ПО, рассматривая её как набор инструментов, из которых можно выбирать. Понимание доступных инструментов и их применения позволяет усовершенствовать процесс разработки. Изучение этих тем открывает множество других аспектов:</a:t>
            </a:r>
          </a:p>
          <a:p>
            <a:pPr marL="0" indent="0" algn="just">
              <a:buNone/>
            </a:pPr>
            <a:r>
              <a:rPr lang="ru-RU" dirty="0">
                <a:solidFill>
                  <a:schemeClr val="bg1"/>
                </a:solidFill>
                <a:effectLst>
                  <a:outerShdw blurRad="38100" dist="38100" dir="2700000" algn="tl">
                    <a:srgbClr val="000000">
                      <a:alpha val="43137"/>
                    </a:srgbClr>
                  </a:outerShdw>
                </a:effectLst>
              </a:rPr>
              <a:t>- Сочетание инженерии и искусства</a:t>
            </a:r>
          </a:p>
          <a:p>
            <a:pPr marL="0" indent="0" algn="just">
              <a:buNone/>
            </a:pPr>
            <a:r>
              <a:rPr lang="ru-RU" dirty="0">
                <a:solidFill>
                  <a:schemeClr val="bg1"/>
                </a:solidFill>
                <a:effectLst>
                  <a:outerShdw blurRad="38100" dist="38100" dir="2700000" algn="tl">
                    <a:srgbClr val="000000">
                      <a:alpha val="43137"/>
                    </a:srgbClr>
                  </a:outerShdw>
                </a:effectLst>
              </a:rPr>
              <a:t>- Программное обеспечение как практика</a:t>
            </a:r>
          </a:p>
          <a:p>
            <a:pPr marL="0" indent="0" algn="just">
              <a:buNone/>
            </a:pPr>
            <a:r>
              <a:rPr lang="ru-RU" dirty="0">
                <a:solidFill>
                  <a:schemeClr val="bg1"/>
                </a:solidFill>
                <a:effectLst>
                  <a:outerShdw blurRad="38100" dist="38100" dir="2700000" algn="tl">
                    <a:srgbClr val="000000">
                      <a:alpha val="43137"/>
                    </a:srgbClr>
                  </a:outerShdw>
                </a:effectLst>
              </a:rPr>
              <a:t>- Программное обеспечение как профессиональная область деятельности</a:t>
            </a:r>
          </a:p>
          <a:p>
            <a:pPr marL="0" indent="0" algn="just">
              <a:buNone/>
            </a:pPr>
            <a:r>
              <a:rPr lang="ru-RU" dirty="0">
                <a:solidFill>
                  <a:schemeClr val="bg1"/>
                </a:solidFill>
                <a:effectLst>
                  <a:outerShdw blurRad="38100" dist="38100" dir="2700000" algn="tl">
                    <a:srgbClr val="000000">
                      <a:alpha val="43137"/>
                    </a:srgbClr>
                  </a:outerShdw>
                </a:effectLst>
              </a:rPr>
              <a:t>- Подходы к обучению проектированию и конструированию продукта</a:t>
            </a:r>
          </a:p>
          <a:p>
            <a:pPr marL="0" indent="0" algn="just">
              <a:buNone/>
            </a:pPr>
            <a:r>
              <a:rPr lang="ru-RU" dirty="0">
                <a:solidFill>
                  <a:schemeClr val="bg1"/>
                </a:solidFill>
                <a:effectLst>
                  <a:outerShdw blurRad="38100" dist="38100" dir="2700000" algn="tl">
                    <a:srgbClr val="000000">
                      <a:alpha val="43137"/>
                    </a:srgbClr>
                  </a:outerShdw>
                </a:effectLst>
              </a:rPr>
              <a:t>- Разработка программного обеспечения</a:t>
            </a:r>
          </a:p>
          <a:p>
            <a:pPr marL="0" indent="0" algn="just">
              <a:buNone/>
            </a:pPr>
            <a:r>
              <a:rPr lang="ru-RU" dirty="0">
                <a:solidFill>
                  <a:schemeClr val="bg1"/>
                </a:solidFill>
                <a:effectLst>
                  <a:outerShdw blurRad="38100" dist="38100" dir="2700000" algn="tl">
                    <a:srgbClr val="000000">
                      <a:alpha val="43137"/>
                    </a:srgbClr>
                  </a:outerShdw>
                </a:effectLst>
              </a:rPr>
              <a:t>- Обучение навыкам, применимым в любой сфере</a:t>
            </a:r>
          </a:p>
          <a:p>
            <a:pPr marL="0" indent="0" algn="just">
              <a:buNone/>
            </a:pPr>
            <a:r>
              <a:rPr lang="ru-RU" dirty="0">
                <a:solidFill>
                  <a:schemeClr val="bg1"/>
                </a:solidFill>
                <a:effectLst>
                  <a:outerShdw blurRad="38100" dist="38100" dir="2700000" algn="tl">
                    <a:srgbClr val="000000">
                      <a:alpha val="43137"/>
                    </a:srgbClr>
                  </a:outerShdw>
                </a:effectLst>
              </a:rPr>
              <a:t>Разработка ПО касается всего, что связано с созданием программного обеспечения, улучшая этот процесс и открывая новые горизонты в культуре разработки игр.</a:t>
            </a:r>
            <a:endParaRPr lang="LID4096"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0331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719A83-61CE-4A8F-B8AC-D276038285BF}"/>
              </a:ext>
            </a:extLst>
          </p:cNvPr>
          <p:cNvSpPr>
            <a:spLocks noGrp="1"/>
          </p:cNvSpPr>
          <p:nvPr>
            <p:ph type="title"/>
          </p:nvPr>
        </p:nvSpPr>
        <p:spPr/>
        <p:txBody>
          <a:bodyPr>
            <a:normAutofit/>
          </a:bodyPr>
          <a:lstStyle/>
          <a:p>
            <a:r>
              <a:rPr lang="ru-RU" sz="4000" dirty="0">
                <a:solidFill>
                  <a:srgbClr val="C00000"/>
                </a:solidFill>
              </a:rPr>
              <a:t>3 Концепции тестирования</a:t>
            </a:r>
            <a:endParaRPr lang="LID4096" sz="4000" dirty="0">
              <a:solidFill>
                <a:srgbClr val="C00000"/>
              </a:solidFill>
            </a:endParaRPr>
          </a:p>
        </p:txBody>
      </p:sp>
      <p:pic>
        <p:nvPicPr>
          <p:cNvPr id="4" name="Объект 3">
            <a:extLst>
              <a:ext uri="{FF2B5EF4-FFF2-40B4-BE49-F238E27FC236}">
                <a16:creationId xmlns:a16="http://schemas.microsoft.com/office/drawing/2014/main" id="{0A39AA49-32DE-46FB-96DB-7FB25CBFA907}"/>
              </a:ext>
            </a:extLst>
          </p:cNvPr>
          <p:cNvPicPr>
            <a:picLocks noGrp="1"/>
          </p:cNvPicPr>
          <p:nvPr>
            <p:ph idx="1"/>
          </p:nvPr>
        </p:nvPicPr>
        <p:blipFill>
          <a:blip r:embed="rId3">
            <a:extLst>
              <a:ext uri="{BEBA8EAE-BF5A-486C-A8C5-ECC9F3942E4B}">
                <a14:imgProps xmlns:a14="http://schemas.microsoft.com/office/drawing/2010/main">
                  <a14:imgLayer r:embed="rId4">
                    <a14:imgEffect>
                      <a14:brightnessContrast bright="-60000"/>
                    </a14:imgEffect>
                  </a14:imgLayer>
                </a14:imgProps>
              </a:ext>
            </a:extLst>
          </a:blip>
          <a:stretch>
            <a:fillRect/>
          </a:stretch>
        </p:blipFill>
        <p:spPr>
          <a:xfrm>
            <a:off x="1388915" y="1247124"/>
            <a:ext cx="6575720" cy="5133241"/>
          </a:xfrm>
          <a:prstGeom prst="rect">
            <a:avLst/>
          </a:prstGeom>
        </p:spPr>
      </p:pic>
      <p:pic>
        <p:nvPicPr>
          <p:cNvPr id="6" name="Рисунок 5">
            <a:extLst>
              <a:ext uri="{FF2B5EF4-FFF2-40B4-BE49-F238E27FC236}">
                <a16:creationId xmlns:a16="http://schemas.microsoft.com/office/drawing/2014/main" id="{1CF8E790-E445-40F4-8725-632B8B5746CE}"/>
              </a:ext>
            </a:extLst>
          </p:cNvPr>
          <p:cNvPicPr>
            <a:picLocks noChangeAspect="1"/>
          </p:cNvPicPr>
          <p:nvPr/>
        </p:nvPicPr>
        <p:blipFill>
          <a:blip r:embed="rId5"/>
          <a:stretch>
            <a:fillRect/>
          </a:stretch>
        </p:blipFill>
        <p:spPr>
          <a:xfrm flipH="1">
            <a:off x="8239124" y="2762249"/>
            <a:ext cx="3375422" cy="1971675"/>
          </a:xfrm>
          <a:prstGeom prst="rect">
            <a:avLst/>
          </a:prstGeom>
        </p:spPr>
      </p:pic>
    </p:spTree>
    <p:extLst>
      <p:ext uri="{BB962C8B-B14F-4D97-AF65-F5344CB8AC3E}">
        <p14:creationId xmlns:p14="http://schemas.microsoft.com/office/powerpoint/2010/main" val="30397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4BCB0-6010-4DB4-A74A-941EEDF4FC92}"/>
              </a:ext>
            </a:extLst>
          </p:cNvPr>
          <p:cNvSpPr>
            <a:spLocks noGrp="1"/>
          </p:cNvSpPr>
          <p:nvPr>
            <p:ph type="title"/>
          </p:nvPr>
        </p:nvSpPr>
        <p:spPr/>
        <p:txBody>
          <a:bodyPr>
            <a:normAutofit/>
          </a:bodyPr>
          <a:lstStyle/>
          <a:p>
            <a:r>
              <a:rPr lang="ru-RU" sz="4000" dirty="0">
                <a:solidFill>
                  <a:srgbClr val="C00000"/>
                </a:solidFill>
              </a:rPr>
              <a:t>Концепции тестирования</a:t>
            </a:r>
            <a:endParaRPr lang="LID4096" sz="4000" dirty="0">
              <a:solidFill>
                <a:srgbClr val="C00000"/>
              </a:solidFill>
            </a:endParaRPr>
          </a:p>
        </p:txBody>
      </p:sp>
      <p:sp>
        <p:nvSpPr>
          <p:cNvPr id="3" name="Объект 2">
            <a:extLst>
              <a:ext uri="{FF2B5EF4-FFF2-40B4-BE49-F238E27FC236}">
                <a16:creationId xmlns:a16="http://schemas.microsoft.com/office/drawing/2014/main" id="{27E9FB10-A195-4C94-A4ED-6D54337F5A56}"/>
              </a:ext>
            </a:extLst>
          </p:cNvPr>
          <p:cNvSpPr>
            <a:spLocks noGrp="1"/>
          </p:cNvSpPr>
          <p:nvPr>
            <p:ph idx="1"/>
          </p:nvPr>
        </p:nvSpPr>
        <p:spPr>
          <a:xfrm>
            <a:off x="1251678" y="1254260"/>
            <a:ext cx="10178322" cy="4196708"/>
          </a:xfrm>
        </p:spPr>
        <p:txBody>
          <a:bodyPr>
            <a:normAutofit fontScale="92500" lnSpcReduction="20000"/>
          </a:bodyPr>
          <a:lstStyle/>
          <a:p>
            <a:pPr marL="0" indent="0" algn="just">
              <a:buNone/>
            </a:pPr>
            <a:r>
              <a:rPr lang="ru-RU" dirty="0">
                <a:solidFill>
                  <a:schemeClr val="bg1"/>
                </a:solidFill>
              </a:rPr>
              <a:t>Прежде чем разработчики начинают работу над программным продуктом, таким как игра, необходимо определить его требования. Требования могут быть представлены в виде набора предложений или вариантов использования, которые определяют ожидаемое поведение игры. </a:t>
            </a:r>
          </a:p>
          <a:p>
            <a:pPr marL="0" indent="0" algn="just">
              <a:buNone/>
            </a:pPr>
            <a:r>
              <a:rPr lang="ru-RU" dirty="0">
                <a:solidFill>
                  <a:schemeClr val="bg1"/>
                </a:solidFill>
              </a:rPr>
              <a:t>Однако даже если разработчики пытаются сделать игру такой, чтобы она казалась соответствующей требованиям, это может быть не так. Например, требование о том, что при сложении двух чисел должен получаться правильный ответ, может быть нарушено, если результатом будет строка "</a:t>
            </a:r>
            <a:r>
              <a:rPr lang="ru-RU" dirty="0" err="1">
                <a:solidFill>
                  <a:schemeClr val="bg1"/>
                </a:solidFill>
              </a:rPr>
              <a:t>cat</a:t>
            </a:r>
            <a:r>
              <a:rPr lang="ru-RU" dirty="0">
                <a:solidFill>
                  <a:schemeClr val="bg1"/>
                </a:solidFill>
              </a:rPr>
              <a:t>". Чтобы проверить такие ситуации, тестировщик должен разработать соответствующий </a:t>
            </a:r>
            <a:r>
              <a:rPr lang="ru-RU" dirty="0" err="1">
                <a:solidFill>
                  <a:schemeClr val="bg1"/>
                </a:solidFill>
              </a:rPr>
              <a:t>валидационный</a:t>
            </a:r>
            <a:r>
              <a:rPr lang="ru-RU" dirty="0">
                <a:solidFill>
                  <a:schemeClr val="bg1"/>
                </a:solidFill>
              </a:rPr>
              <a:t> тест.</a:t>
            </a:r>
          </a:p>
          <a:p>
            <a:pPr marL="0" indent="0" algn="just">
              <a:buNone/>
            </a:pPr>
            <a:r>
              <a:rPr lang="ru-RU" dirty="0">
                <a:solidFill>
                  <a:schemeClr val="bg1"/>
                </a:solidFill>
              </a:rPr>
              <a:t>Целью тестирования является выявление дефектов, которые могли быть внесены в программный продукт в процессе его разработки. Это может включать не только проверку того, что должно быть реализовано</a:t>
            </a:r>
            <a:r>
              <a:rPr lang="en-US" dirty="0">
                <a:solidFill>
                  <a:schemeClr val="bg1"/>
                </a:solidFill>
              </a:rPr>
              <a:t>, </a:t>
            </a:r>
            <a:r>
              <a:rPr lang="ru-RU" dirty="0">
                <a:solidFill>
                  <a:schemeClr val="bg1"/>
                </a:solidFill>
              </a:rPr>
              <a:t>но и исследование того, что не должно быть реализовано. Исследовательское тестирование означает, что тестировщики проверяют, как продукт ведет себя в условиях, которые не были задуманы или не предусмотрены.</a:t>
            </a:r>
          </a:p>
        </p:txBody>
      </p:sp>
      <p:pic>
        <p:nvPicPr>
          <p:cNvPr id="4" name="Рисунок 3">
            <a:extLst>
              <a:ext uri="{FF2B5EF4-FFF2-40B4-BE49-F238E27FC236}">
                <a16:creationId xmlns:a16="http://schemas.microsoft.com/office/drawing/2014/main" id="{94E327A9-D92C-4B15-9688-BDA724881019}"/>
              </a:ext>
            </a:extLst>
          </p:cNvPr>
          <p:cNvPicPr>
            <a:picLocks noChangeAspect="1"/>
          </p:cNvPicPr>
          <p:nvPr/>
        </p:nvPicPr>
        <p:blipFill>
          <a:blip r:embed="rId3"/>
          <a:stretch>
            <a:fillRect/>
          </a:stretch>
        </p:blipFill>
        <p:spPr>
          <a:xfrm>
            <a:off x="2952750" y="5181600"/>
            <a:ext cx="6286500" cy="1571625"/>
          </a:xfrm>
          <a:prstGeom prst="rect">
            <a:avLst/>
          </a:prstGeom>
        </p:spPr>
      </p:pic>
      <p:pic>
        <p:nvPicPr>
          <p:cNvPr id="6" name="Рисунок 5">
            <a:extLst>
              <a:ext uri="{FF2B5EF4-FFF2-40B4-BE49-F238E27FC236}">
                <a16:creationId xmlns:a16="http://schemas.microsoft.com/office/drawing/2014/main" id="{CBEF0581-F284-4950-BF6D-18595D275CDB}"/>
              </a:ext>
            </a:extLst>
          </p:cNvPr>
          <p:cNvPicPr>
            <a:picLocks noChangeAspect="1"/>
          </p:cNvPicPr>
          <p:nvPr/>
        </p:nvPicPr>
        <p:blipFill>
          <a:blip r:embed="rId4"/>
          <a:stretch>
            <a:fillRect/>
          </a:stretch>
        </p:blipFill>
        <p:spPr>
          <a:xfrm>
            <a:off x="6591300" y="5267325"/>
            <a:ext cx="1400174" cy="1400174"/>
          </a:xfrm>
          <a:prstGeom prst="rect">
            <a:avLst/>
          </a:prstGeom>
        </p:spPr>
      </p:pic>
    </p:spTree>
    <p:extLst>
      <p:ext uri="{BB962C8B-B14F-4D97-AF65-F5344CB8AC3E}">
        <p14:creationId xmlns:p14="http://schemas.microsoft.com/office/powerpoint/2010/main" val="421740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30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7CC9105-D933-4D1F-A3AB-2CBC142F76B2}"/>
              </a:ext>
            </a:extLst>
          </p:cNvPr>
          <p:cNvPicPr>
            <a:picLocks noGrp="1" noChangeAspect="1"/>
          </p:cNvPicPr>
          <p:nvPr>
            <p:ph type="pic" idx="1"/>
          </p:nvPr>
        </p:nvPicPr>
        <p:blipFill>
          <a:blip r:embed="rId3"/>
          <a:srcRect l="1842" r="1842"/>
          <a:stretch>
            <a:fillRect/>
          </a:stretch>
        </p:blipFill>
        <p:spPr>
          <a:xfrm>
            <a:off x="283465" y="0"/>
            <a:ext cx="7298436" cy="6857999"/>
          </a:xfrm>
        </p:spPr>
      </p:pic>
      <p:sp>
        <p:nvSpPr>
          <p:cNvPr id="2" name="Заголовок 1">
            <a:extLst>
              <a:ext uri="{FF2B5EF4-FFF2-40B4-BE49-F238E27FC236}">
                <a16:creationId xmlns:a16="http://schemas.microsoft.com/office/drawing/2014/main" id="{8F24BCB0-6010-4DB4-A74A-941EEDF4FC92}"/>
              </a:ext>
            </a:extLst>
          </p:cNvPr>
          <p:cNvSpPr>
            <a:spLocks noGrp="1"/>
          </p:cNvSpPr>
          <p:nvPr>
            <p:ph type="title"/>
          </p:nvPr>
        </p:nvSpPr>
        <p:spPr>
          <a:xfrm>
            <a:off x="7953375" y="457200"/>
            <a:ext cx="4162425" cy="1196670"/>
          </a:xfrm>
        </p:spPr>
        <p:txBody>
          <a:bodyPr>
            <a:normAutofit fontScale="90000"/>
          </a:bodyPr>
          <a:lstStyle/>
          <a:p>
            <a:r>
              <a:rPr lang="ru-RU" sz="4000" dirty="0">
                <a:solidFill>
                  <a:srgbClr val="C00000"/>
                </a:solidFill>
              </a:rPr>
              <a:t>Тестирование игр</a:t>
            </a:r>
            <a:endParaRPr lang="LID4096" sz="4000" dirty="0">
              <a:solidFill>
                <a:srgbClr val="C00000"/>
              </a:solidFill>
            </a:endParaRPr>
          </a:p>
        </p:txBody>
      </p:sp>
      <p:sp>
        <p:nvSpPr>
          <p:cNvPr id="3" name="Объект 2">
            <a:extLst>
              <a:ext uri="{FF2B5EF4-FFF2-40B4-BE49-F238E27FC236}">
                <a16:creationId xmlns:a16="http://schemas.microsoft.com/office/drawing/2014/main" id="{27E9FB10-A195-4C94-A4ED-6D54337F5A56}"/>
              </a:ext>
            </a:extLst>
          </p:cNvPr>
          <p:cNvSpPr>
            <a:spLocks noGrp="1"/>
          </p:cNvSpPr>
          <p:nvPr>
            <p:ph type="body" sz="half" idx="2"/>
          </p:nvPr>
        </p:nvSpPr>
        <p:spPr>
          <a:xfrm>
            <a:off x="7953375" y="1741336"/>
            <a:ext cx="3955160" cy="4164164"/>
          </a:xfrm>
        </p:spPr>
        <p:txBody>
          <a:bodyPr>
            <a:normAutofit fontScale="85000" lnSpcReduction="20000"/>
          </a:bodyPr>
          <a:lstStyle/>
          <a:p>
            <a:pPr marL="0" indent="0" algn="just">
              <a:buNone/>
            </a:pPr>
            <a:r>
              <a:rPr lang="ru-RU" dirty="0">
                <a:solidFill>
                  <a:schemeClr val="bg1"/>
                </a:solidFill>
              </a:rPr>
              <a:t>Игры отличаются от других видов программного обеспечения тем, что их часто разрабатывают без подробной документации. При тестировании игровых продуктов важно проводить анализ, чтобы понять, как именно их тестировать, особенно если игра представляет новый жанр или включает сложные игровые механики.</a:t>
            </a:r>
          </a:p>
          <a:p>
            <a:pPr marL="0" indent="0" algn="just">
              <a:buNone/>
            </a:pPr>
            <a:r>
              <a:rPr lang="ru-RU" dirty="0">
                <a:solidFill>
                  <a:schemeClr val="bg1"/>
                </a:solidFill>
              </a:rPr>
              <a:t>Без глубоких знаний об играх сложно определить, как тщательно тестировать и какие детали включать в тестовые случаи.</a:t>
            </a:r>
          </a:p>
          <a:p>
            <a:pPr marL="0" indent="0" algn="just">
              <a:buNone/>
            </a:pPr>
            <a:r>
              <a:rPr lang="ru-RU" dirty="0">
                <a:solidFill>
                  <a:schemeClr val="bg1"/>
                </a:solidFill>
              </a:rPr>
              <a:t>Знание жанра игры позволяет сосредоточить тестирование на ключевых аспектах, характерных для этого жанра. Взаимодействие с разработчиками и </a:t>
            </a:r>
            <a:r>
              <a:rPr lang="ru-RU" dirty="0" err="1">
                <a:solidFill>
                  <a:schemeClr val="bg1"/>
                </a:solidFill>
              </a:rPr>
              <a:t>game</a:t>
            </a:r>
            <a:r>
              <a:rPr lang="ru-RU" dirty="0">
                <a:solidFill>
                  <a:schemeClr val="bg1"/>
                </a:solidFill>
              </a:rPr>
              <a:t>-дизайнерами также играет ключевую роль в успешном тестировании.</a:t>
            </a:r>
          </a:p>
          <a:p>
            <a:pPr marL="0" indent="0">
              <a:buNone/>
            </a:pPr>
            <a:endParaRPr lang="ru-RU" dirty="0">
              <a:solidFill>
                <a:schemeClr val="bg1"/>
              </a:solidFill>
            </a:endParaRPr>
          </a:p>
        </p:txBody>
      </p:sp>
    </p:spTree>
    <p:extLst>
      <p:ext uri="{BB962C8B-B14F-4D97-AF65-F5344CB8AC3E}">
        <p14:creationId xmlns:p14="http://schemas.microsoft.com/office/powerpoint/2010/main" val="336088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317A0BC6-8076-4487-AAD3-32E10E751084}"/>
              </a:ext>
            </a:extLst>
          </p:cNvPr>
          <p:cNvPicPr>
            <a:picLocks noGrp="1" noChangeAspect="1"/>
          </p:cNvPicPr>
          <p:nvPr>
            <p:ph type="pic" idx="1"/>
          </p:nvPr>
        </p:nvPicPr>
        <p:blipFill>
          <a:blip r:embed="rId3"/>
          <a:srcRect l="7284" r="7284"/>
          <a:stretch>
            <a:fillRect/>
          </a:stretch>
        </p:blipFill>
        <p:spPr>
          <a:xfrm>
            <a:off x="281342" y="2751262"/>
            <a:ext cx="5849583" cy="4572330"/>
          </a:xfrm>
        </p:spPr>
      </p:pic>
      <p:sp>
        <p:nvSpPr>
          <p:cNvPr id="2" name="Заголовок 1">
            <a:extLst>
              <a:ext uri="{FF2B5EF4-FFF2-40B4-BE49-F238E27FC236}">
                <a16:creationId xmlns:a16="http://schemas.microsoft.com/office/drawing/2014/main" id="{8F24BCB0-6010-4DB4-A74A-941EEDF4FC92}"/>
              </a:ext>
            </a:extLst>
          </p:cNvPr>
          <p:cNvSpPr>
            <a:spLocks noGrp="1"/>
          </p:cNvSpPr>
          <p:nvPr>
            <p:ph type="title"/>
          </p:nvPr>
        </p:nvSpPr>
        <p:spPr>
          <a:xfrm>
            <a:off x="7743217" y="457200"/>
            <a:ext cx="4260715" cy="1196670"/>
          </a:xfrm>
        </p:spPr>
        <p:txBody>
          <a:bodyPr>
            <a:normAutofit fontScale="90000"/>
          </a:bodyPr>
          <a:lstStyle/>
          <a:p>
            <a:r>
              <a:rPr lang="ru-RU" sz="4000" dirty="0">
                <a:solidFill>
                  <a:srgbClr val="C00000"/>
                </a:solidFill>
              </a:rPr>
              <a:t>Тестирование игр</a:t>
            </a:r>
            <a:endParaRPr lang="LID4096" sz="4000" dirty="0">
              <a:solidFill>
                <a:srgbClr val="C00000"/>
              </a:solidFill>
            </a:endParaRPr>
          </a:p>
        </p:txBody>
      </p:sp>
      <p:sp>
        <p:nvSpPr>
          <p:cNvPr id="3" name="Объект 2">
            <a:extLst>
              <a:ext uri="{FF2B5EF4-FFF2-40B4-BE49-F238E27FC236}">
                <a16:creationId xmlns:a16="http://schemas.microsoft.com/office/drawing/2014/main" id="{27E9FB10-A195-4C94-A4ED-6D54337F5A56}"/>
              </a:ext>
            </a:extLst>
          </p:cNvPr>
          <p:cNvSpPr>
            <a:spLocks noGrp="1"/>
          </p:cNvSpPr>
          <p:nvPr>
            <p:ph type="body" sz="half" idx="2"/>
          </p:nvPr>
        </p:nvSpPr>
        <p:spPr>
          <a:xfrm>
            <a:off x="7650804" y="2168710"/>
            <a:ext cx="4445540" cy="4164164"/>
          </a:xfrm>
        </p:spPr>
        <p:txBody>
          <a:bodyPr>
            <a:normAutofit fontScale="77500" lnSpcReduction="20000"/>
          </a:bodyPr>
          <a:lstStyle/>
          <a:p>
            <a:pPr marL="0" indent="0" algn="just">
              <a:buNone/>
            </a:pPr>
            <a:r>
              <a:rPr lang="ru-RU" sz="1800" dirty="0">
                <a:solidFill>
                  <a:schemeClr val="bg1"/>
                </a:solidFill>
              </a:rPr>
              <a:t>После выпуска игры задача тестировщиков состоит в улучшении уже существующих функций и функциональности, а не в добавлении новых. Этот этап жизненного цикла продукта требует значительных усилий и часто занимает значительную часть бюджета на поддержку программного обеспечения после выпуска.</a:t>
            </a:r>
          </a:p>
          <a:p>
            <a:pPr marL="0" indent="0" algn="just">
              <a:buNone/>
            </a:pPr>
            <a:r>
              <a:rPr lang="ru-RU" sz="1800" dirty="0">
                <a:solidFill>
                  <a:schemeClr val="bg1"/>
                </a:solidFill>
              </a:rPr>
              <a:t>Тестирование играбельности и удобства использования отличается от тестирования на уровне классов и компонентов. Оно фокусируется на том, как игроки взаимодействуют с игрой, включая эстетические аспекты и общий игровой процесс.</a:t>
            </a:r>
          </a:p>
          <a:p>
            <a:pPr marL="0" indent="0" algn="just">
              <a:buNone/>
            </a:pPr>
            <a:r>
              <a:rPr lang="ru-RU" sz="1800" dirty="0">
                <a:solidFill>
                  <a:schemeClr val="bg1"/>
                </a:solidFill>
              </a:rPr>
              <a:t>Важно также инспектировать документацию и другие артефакты проекта с самого начала, чтобы устранить проблемы до поздних стадий разработки. </a:t>
            </a:r>
            <a:endParaRPr lang="ru-RU" dirty="0">
              <a:solidFill>
                <a:schemeClr val="bg1"/>
              </a:solidFill>
            </a:endParaRPr>
          </a:p>
        </p:txBody>
      </p:sp>
    </p:spTree>
    <p:extLst>
      <p:ext uri="{BB962C8B-B14F-4D97-AF65-F5344CB8AC3E}">
        <p14:creationId xmlns:p14="http://schemas.microsoft.com/office/powerpoint/2010/main" val="27378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5A67A6F0-8066-4220-8A63-79EC26B0D6C0}"/>
              </a:ext>
            </a:extLst>
          </p:cNvPr>
          <p:cNvSpPr>
            <a:spLocks noGrp="1"/>
          </p:cNvSpPr>
          <p:nvPr>
            <p:ph type="title"/>
          </p:nvPr>
        </p:nvSpPr>
        <p:spPr/>
        <p:txBody>
          <a:bodyPr>
            <a:normAutofit/>
          </a:bodyPr>
          <a:lstStyle/>
          <a:p>
            <a:r>
              <a:rPr lang="en-US" sz="3600" dirty="0">
                <a:solidFill>
                  <a:srgbClr val="FF0000"/>
                </a:solidFill>
              </a:rPr>
              <a:t>V-</a:t>
            </a:r>
            <a:r>
              <a:rPr lang="ru-RU" sz="3600" dirty="0">
                <a:solidFill>
                  <a:srgbClr val="FF0000"/>
                </a:solidFill>
              </a:rPr>
              <a:t>Модель</a:t>
            </a:r>
            <a:endParaRPr lang="LID4096" sz="3600" dirty="0">
              <a:solidFill>
                <a:srgbClr val="FF0000"/>
              </a:solidFill>
            </a:endParaRPr>
          </a:p>
        </p:txBody>
      </p:sp>
      <p:sp>
        <p:nvSpPr>
          <p:cNvPr id="4" name="Текст 3">
            <a:extLst>
              <a:ext uri="{FF2B5EF4-FFF2-40B4-BE49-F238E27FC236}">
                <a16:creationId xmlns:a16="http://schemas.microsoft.com/office/drawing/2014/main" id="{6AEAA81F-3C25-4CD5-85EB-C52A91E462C4}"/>
              </a:ext>
            </a:extLst>
          </p:cNvPr>
          <p:cNvSpPr>
            <a:spLocks noGrp="1"/>
          </p:cNvSpPr>
          <p:nvPr>
            <p:ph type="body" sz="half" idx="2"/>
          </p:nvPr>
        </p:nvSpPr>
        <p:spPr/>
        <p:txBody>
          <a:bodyPr>
            <a:normAutofit lnSpcReduction="10000"/>
          </a:bodyPr>
          <a:lstStyle/>
          <a:p>
            <a:pPr algn="just"/>
            <a:r>
              <a:rPr lang="ru-RU" dirty="0"/>
              <a:t>Этот рисунок иллюстрирует V-образную модель разработки программного обеспечения, которая представляет собой процесс, состоящий из этапов планирования, анализа требований, проектирования, кодирования и тестирования. Модель подчеркивает важность тестирования на каждом этапе разработки, начиная с модульного тестирования и заканчивая системным тестированием, завершаясь производством и эксплуатацией.</a:t>
            </a:r>
            <a:endParaRPr lang="LID4096" dirty="0"/>
          </a:p>
        </p:txBody>
      </p:sp>
      <p:sp>
        <p:nvSpPr>
          <p:cNvPr id="7" name="Рисунок 6">
            <a:extLst>
              <a:ext uri="{FF2B5EF4-FFF2-40B4-BE49-F238E27FC236}">
                <a16:creationId xmlns:a16="http://schemas.microsoft.com/office/drawing/2014/main" id="{7572F053-ADD7-4818-B95D-DDCFB9B734B9}"/>
              </a:ext>
            </a:extLst>
          </p:cNvPr>
          <p:cNvSpPr>
            <a:spLocks noGrp="1"/>
          </p:cNvSpPr>
          <p:nvPr>
            <p:ph type="pic" idx="1"/>
          </p:nvPr>
        </p:nvSpPr>
        <p:spPr/>
      </p:sp>
      <p:pic>
        <p:nvPicPr>
          <p:cNvPr id="10" name="Рисунок 9">
            <a:extLst>
              <a:ext uri="{FF2B5EF4-FFF2-40B4-BE49-F238E27FC236}">
                <a16:creationId xmlns:a16="http://schemas.microsoft.com/office/drawing/2014/main" id="{83A94F91-E5F4-49DE-A865-9436968A82C4}"/>
              </a:ext>
            </a:extLst>
          </p:cNvPr>
          <p:cNvPicPr>
            <a:picLocks noChangeAspect="1"/>
          </p:cNvPicPr>
          <p:nvPr/>
        </p:nvPicPr>
        <p:blipFill>
          <a:blip r:embed="rId3"/>
          <a:stretch>
            <a:fillRect/>
          </a:stretch>
        </p:blipFill>
        <p:spPr>
          <a:xfrm>
            <a:off x="804975" y="1093634"/>
            <a:ext cx="6312562" cy="4670730"/>
          </a:xfrm>
          <a:prstGeom prst="rect">
            <a:avLst/>
          </a:prstGeom>
        </p:spPr>
      </p:pic>
    </p:spTree>
    <p:extLst>
      <p:ext uri="{BB962C8B-B14F-4D97-AF65-F5344CB8AC3E}">
        <p14:creationId xmlns:p14="http://schemas.microsoft.com/office/powerpoint/2010/main" val="22818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2C52A1-A14F-407B-8FAB-B2060A9A344C}"/>
              </a:ext>
            </a:extLst>
          </p:cNvPr>
          <p:cNvSpPr>
            <a:spLocks noGrp="1"/>
          </p:cNvSpPr>
          <p:nvPr>
            <p:ph type="title"/>
          </p:nvPr>
        </p:nvSpPr>
        <p:spPr/>
        <p:txBody>
          <a:bodyPr>
            <a:normAutofit/>
          </a:bodyPr>
          <a:lstStyle/>
          <a:p>
            <a:r>
              <a:rPr lang="ru-RU" sz="4000" dirty="0">
                <a:solidFill>
                  <a:srgbClr val="C00000"/>
                </a:solidFill>
              </a:rPr>
              <a:t>Модульное тестирование</a:t>
            </a:r>
            <a:endParaRPr lang="LID4096" sz="4000" dirty="0">
              <a:solidFill>
                <a:srgbClr val="C00000"/>
              </a:solidFill>
            </a:endParaRPr>
          </a:p>
        </p:txBody>
      </p:sp>
      <p:sp>
        <p:nvSpPr>
          <p:cNvPr id="3" name="Объект 2">
            <a:extLst>
              <a:ext uri="{FF2B5EF4-FFF2-40B4-BE49-F238E27FC236}">
                <a16:creationId xmlns:a16="http://schemas.microsoft.com/office/drawing/2014/main" id="{51E5C655-C4FF-4F7D-8F95-ADCCA8343F55}"/>
              </a:ext>
            </a:extLst>
          </p:cNvPr>
          <p:cNvSpPr>
            <a:spLocks noGrp="1"/>
          </p:cNvSpPr>
          <p:nvPr>
            <p:ph idx="1"/>
          </p:nvPr>
        </p:nvSpPr>
        <p:spPr>
          <a:xfrm>
            <a:off x="1251678" y="2388867"/>
            <a:ext cx="5191126" cy="3046615"/>
          </a:xfrm>
        </p:spPr>
        <p:txBody>
          <a:bodyPr>
            <a:noAutofit/>
          </a:bodyPr>
          <a:lstStyle/>
          <a:p>
            <a:pPr marL="0" indent="0" algn="just">
              <a:buNone/>
            </a:pPr>
            <a:r>
              <a:rPr lang="ru-RU" sz="1600" dirty="0">
                <a:solidFill>
                  <a:schemeClr val="bg1"/>
                </a:solidFill>
              </a:rPr>
              <a:t>Модульное тестирование включает использование различных инструментов для проверки функциональных требований. Основные аспекты модульного (или классового) тестирования включают планирование компонентного тестирования и использование тестирования черного ящика. Диаграммы перехода состояний применяются для анализа взаимодействия объектов на уровне "белого ящика". Интеграционное тестирование проверяет взаимодействие между классами и модулями. Системное тестирование оценивает поведение программы как единого целого. </a:t>
            </a:r>
            <a:endParaRPr lang="LID4096" sz="1600" dirty="0">
              <a:solidFill>
                <a:schemeClr val="bg1"/>
              </a:solidFill>
            </a:endParaRPr>
          </a:p>
        </p:txBody>
      </p:sp>
      <p:pic>
        <p:nvPicPr>
          <p:cNvPr id="6" name="Рисунок 5">
            <a:extLst>
              <a:ext uri="{FF2B5EF4-FFF2-40B4-BE49-F238E27FC236}">
                <a16:creationId xmlns:a16="http://schemas.microsoft.com/office/drawing/2014/main" id="{444DACF3-38EC-41CA-92F8-390B9CE55097}"/>
              </a:ext>
            </a:extLst>
          </p:cNvPr>
          <p:cNvPicPr>
            <a:picLocks noChangeAspect="1"/>
          </p:cNvPicPr>
          <p:nvPr/>
        </p:nvPicPr>
        <p:blipFill>
          <a:blip r:embed="rId3"/>
          <a:stretch>
            <a:fillRect/>
          </a:stretch>
        </p:blipFill>
        <p:spPr>
          <a:xfrm>
            <a:off x="6555152" y="2357437"/>
            <a:ext cx="4762500" cy="3026039"/>
          </a:xfrm>
          <a:prstGeom prst="rect">
            <a:avLst/>
          </a:prstGeom>
        </p:spPr>
      </p:pic>
      <p:sp>
        <p:nvSpPr>
          <p:cNvPr id="7" name="Объект 2">
            <a:extLst>
              <a:ext uri="{FF2B5EF4-FFF2-40B4-BE49-F238E27FC236}">
                <a16:creationId xmlns:a16="http://schemas.microsoft.com/office/drawing/2014/main" id="{48512CB2-A967-4581-A379-EB3ED15B73AD}"/>
              </a:ext>
            </a:extLst>
          </p:cNvPr>
          <p:cNvSpPr txBox="1">
            <a:spLocks/>
          </p:cNvSpPr>
          <p:nvPr/>
        </p:nvSpPr>
        <p:spPr>
          <a:xfrm>
            <a:off x="1251679" y="1400175"/>
            <a:ext cx="10178321" cy="19145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just">
              <a:buFont typeface="Arial" panose="020B0604020202020204" pitchFamily="34" charset="0"/>
              <a:buNone/>
            </a:pPr>
            <a:r>
              <a:rPr lang="ru-RU" sz="1600" dirty="0">
                <a:solidFill>
                  <a:schemeClr val="bg1"/>
                </a:solidFill>
              </a:rPr>
              <a:t>Модульное тестирование изучает отдельные компоненты программного продукта до их интеграции в систему целиком. Целью такого тестирования является проверка поведения компонентов до их объединения, что помогает идентифицировать и изолировать дефекты. </a:t>
            </a:r>
          </a:p>
        </p:txBody>
      </p:sp>
    </p:spTree>
    <p:extLst>
      <p:ext uri="{BB962C8B-B14F-4D97-AF65-F5344CB8AC3E}">
        <p14:creationId xmlns:p14="http://schemas.microsoft.com/office/powerpoint/2010/main" val="16976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6BA825CC-FFFC-4B5C-8C69-03BB0209FE2C}"/>
              </a:ext>
            </a:extLst>
          </p:cNvPr>
          <p:cNvSpPr>
            <a:spLocks noGrp="1"/>
          </p:cNvSpPr>
          <p:nvPr>
            <p:ph type="ctrTitle"/>
          </p:nvPr>
        </p:nvSpPr>
        <p:spPr/>
        <p:txBody>
          <a:bodyPr/>
          <a:lstStyle/>
          <a:p>
            <a:r>
              <a:rPr lang="ru-RU" dirty="0">
                <a:solidFill>
                  <a:srgbClr val="C00000"/>
                </a:solidFill>
              </a:rPr>
              <a:t>Спасибо за внимание</a:t>
            </a:r>
            <a:endParaRPr lang="LID4096" dirty="0">
              <a:solidFill>
                <a:srgbClr val="C00000"/>
              </a:solidFill>
            </a:endParaRPr>
          </a:p>
        </p:txBody>
      </p:sp>
      <p:sp>
        <p:nvSpPr>
          <p:cNvPr id="5" name="Подзаголовок 4">
            <a:extLst>
              <a:ext uri="{FF2B5EF4-FFF2-40B4-BE49-F238E27FC236}">
                <a16:creationId xmlns:a16="http://schemas.microsoft.com/office/drawing/2014/main" id="{164D7F6E-B17C-4F20-A913-EC50FE38321D}"/>
              </a:ext>
            </a:extLst>
          </p:cNvPr>
          <p:cNvSpPr>
            <a:spLocks noGrp="1"/>
          </p:cNvSpPr>
          <p:nvPr>
            <p:ph type="subTitle" idx="1"/>
          </p:nvPr>
        </p:nvSpPr>
        <p:spPr/>
        <p:txBody>
          <a:bodyPr/>
          <a:lstStyle/>
          <a:p>
            <a:endParaRPr lang="LID4096"/>
          </a:p>
        </p:txBody>
      </p:sp>
    </p:spTree>
    <p:extLst>
      <p:ext uri="{BB962C8B-B14F-4D97-AF65-F5344CB8AC3E}">
        <p14:creationId xmlns:p14="http://schemas.microsoft.com/office/powerpoint/2010/main" val="174099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B44C23-4A0B-4B82-9BA4-C64350B835EF}"/>
              </a:ext>
            </a:extLst>
          </p:cNvPr>
          <p:cNvSpPr>
            <a:spLocks noGrp="1"/>
          </p:cNvSpPr>
          <p:nvPr>
            <p:ph type="title"/>
          </p:nvPr>
        </p:nvSpPr>
        <p:spPr/>
        <p:txBody>
          <a:bodyPr>
            <a:normAutofit/>
          </a:bodyPr>
          <a:lstStyle/>
          <a:p>
            <a:r>
              <a:rPr lang="ru-RU" sz="4000" dirty="0">
                <a:solidFill>
                  <a:srgbClr val="C00000"/>
                </a:solidFill>
              </a:rPr>
              <a:t>команда</a:t>
            </a:r>
            <a:endParaRPr lang="LID4096" sz="4000" dirty="0">
              <a:solidFill>
                <a:srgbClr val="C00000"/>
              </a:solidFill>
            </a:endParaRPr>
          </a:p>
        </p:txBody>
      </p:sp>
      <p:sp>
        <p:nvSpPr>
          <p:cNvPr id="3" name="Объект 2">
            <a:extLst>
              <a:ext uri="{FF2B5EF4-FFF2-40B4-BE49-F238E27FC236}">
                <a16:creationId xmlns:a16="http://schemas.microsoft.com/office/drawing/2014/main" id="{A978C373-B5CC-40DC-8FD1-4A113627EA41}"/>
              </a:ext>
            </a:extLst>
          </p:cNvPr>
          <p:cNvSpPr>
            <a:spLocks noGrp="1"/>
          </p:cNvSpPr>
          <p:nvPr>
            <p:ph type="body" sz="half" idx="2"/>
          </p:nvPr>
        </p:nvSpPr>
        <p:spPr/>
        <p:txBody>
          <a:bodyPr>
            <a:normAutofit/>
          </a:bodyPr>
          <a:lstStyle/>
          <a:p>
            <a:pPr marL="0" indent="0" algn="just">
              <a:buNone/>
            </a:pPr>
            <a:r>
              <a:rPr lang="ru-RU" dirty="0"/>
              <a:t>В любом игровом проекте участвуют многие творческие специалисты: дизайнеры, художники, музыканты, сценаристы и др. Разработка ПО, хотя и важна, является лишь частью общей картины. Программное обеспечение помогает внедрять проверенные методы, удовлетворяющие потребности команды. </a:t>
            </a:r>
            <a:endParaRPr lang="LID4096" dirty="0"/>
          </a:p>
        </p:txBody>
      </p:sp>
      <p:pic>
        <p:nvPicPr>
          <p:cNvPr id="11" name="Рисунок 10">
            <a:extLst>
              <a:ext uri="{FF2B5EF4-FFF2-40B4-BE49-F238E27FC236}">
                <a16:creationId xmlns:a16="http://schemas.microsoft.com/office/drawing/2014/main" id="{8BE367E6-1463-430A-8C35-018F334474D3}"/>
              </a:ext>
            </a:extLst>
          </p:cNvPr>
          <p:cNvPicPr>
            <a:picLocks noChangeAspect="1"/>
          </p:cNvPicPr>
          <p:nvPr/>
        </p:nvPicPr>
        <p:blipFill>
          <a:blip r:embed="rId3"/>
          <a:stretch>
            <a:fillRect/>
          </a:stretch>
        </p:blipFill>
        <p:spPr>
          <a:xfrm>
            <a:off x="1952127" y="1218138"/>
            <a:ext cx="3803982" cy="4421723"/>
          </a:xfrm>
          <a:prstGeom prst="rect">
            <a:avLst/>
          </a:prstGeom>
        </p:spPr>
      </p:pic>
    </p:spTree>
    <p:extLst>
      <p:ext uri="{BB962C8B-B14F-4D97-AF65-F5344CB8AC3E}">
        <p14:creationId xmlns:p14="http://schemas.microsoft.com/office/powerpoint/2010/main" val="139816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70000"/>
                    </a14:imgEffect>
                  </a14:imgLayer>
                </a14:imgProps>
              </a:ext>
            </a:extLst>
          </a:blip>
          <a:srcRect/>
          <a:stretch>
            <a:fillRect l="5000" t="-1000" r="-1000" b="-1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B44C23-4A0B-4B82-9BA4-C64350B835EF}"/>
              </a:ext>
            </a:extLst>
          </p:cNvPr>
          <p:cNvSpPr>
            <a:spLocks noGrp="1"/>
          </p:cNvSpPr>
          <p:nvPr>
            <p:ph type="title"/>
          </p:nvPr>
        </p:nvSpPr>
        <p:spPr/>
        <p:txBody>
          <a:bodyPr>
            <a:normAutofit/>
          </a:bodyPr>
          <a:lstStyle/>
          <a:p>
            <a:r>
              <a:rPr lang="ru-RU" sz="4000" dirty="0">
                <a:solidFill>
                  <a:srgbClr val="C00000"/>
                </a:solidFill>
              </a:rPr>
              <a:t>команда</a:t>
            </a:r>
            <a:endParaRPr lang="LID4096" sz="4000" dirty="0">
              <a:solidFill>
                <a:srgbClr val="C00000"/>
              </a:solidFill>
            </a:endParaRPr>
          </a:p>
        </p:txBody>
      </p:sp>
      <p:sp>
        <p:nvSpPr>
          <p:cNvPr id="3" name="Объект 2">
            <a:extLst>
              <a:ext uri="{FF2B5EF4-FFF2-40B4-BE49-F238E27FC236}">
                <a16:creationId xmlns:a16="http://schemas.microsoft.com/office/drawing/2014/main" id="{A978C373-B5CC-40DC-8FD1-4A113627EA41}"/>
              </a:ext>
            </a:extLst>
          </p:cNvPr>
          <p:cNvSpPr>
            <a:spLocks noGrp="1"/>
          </p:cNvSpPr>
          <p:nvPr>
            <p:ph idx="1"/>
          </p:nvPr>
        </p:nvSpPr>
        <p:spPr>
          <a:xfrm>
            <a:off x="1251678" y="1098959"/>
            <a:ext cx="10178322" cy="4780634"/>
          </a:xfrm>
        </p:spPr>
        <p:txBody>
          <a:bodyPr>
            <a:normAutofit lnSpcReduction="10000"/>
          </a:bodyPr>
          <a:lstStyle/>
          <a:p>
            <a:pPr marL="0" indent="0" algn="just">
              <a:buNone/>
            </a:pPr>
            <a:r>
              <a:rPr lang="ru-RU" dirty="0">
                <a:solidFill>
                  <a:schemeClr val="bg1"/>
                </a:solidFill>
              </a:rPr>
              <a:t>Пример взаимодействия: Геймдизайнер и разработчик ПО</a:t>
            </a:r>
          </a:p>
          <a:p>
            <a:pPr marL="0" indent="0" algn="just">
              <a:buNone/>
            </a:pPr>
            <a:r>
              <a:rPr lang="ru-RU" dirty="0">
                <a:solidFill>
                  <a:schemeClr val="bg1"/>
                </a:solidFill>
              </a:rPr>
              <a:t>Геймдизайнер создает концепцию игрового мира и зависит от разработчиков, реализующих функциональность. Разработчики ПО должны понимать требования геймдизайнера для точного выполнения задачи.</a:t>
            </a:r>
          </a:p>
          <a:p>
            <a:pPr marL="0" indent="0" algn="just">
              <a:buNone/>
            </a:pPr>
            <a:r>
              <a:rPr lang="ru-RU" dirty="0">
                <a:solidFill>
                  <a:schemeClr val="bg1"/>
                </a:solidFill>
              </a:rPr>
              <a:t>Принципы программной инженерии:</a:t>
            </a:r>
          </a:p>
          <a:p>
            <a:pPr marL="0" indent="0" algn="just">
              <a:buNone/>
            </a:pPr>
            <a:r>
              <a:rPr lang="ru-RU" dirty="0">
                <a:solidFill>
                  <a:schemeClr val="bg1"/>
                </a:solidFill>
              </a:rPr>
              <a:t>- Тщательное понимание требований к системе.</a:t>
            </a:r>
          </a:p>
          <a:p>
            <a:pPr marL="0" indent="0" algn="just">
              <a:buNone/>
            </a:pPr>
            <a:r>
              <a:rPr lang="ru-RU" dirty="0">
                <a:solidFill>
                  <a:schemeClr val="bg1"/>
                </a:solidFill>
              </a:rPr>
              <a:t>- Создание дизайна, соответствующего требованиям.</a:t>
            </a:r>
          </a:p>
          <a:p>
            <a:pPr marL="0" indent="0" algn="just">
              <a:buNone/>
            </a:pPr>
            <a:r>
              <a:rPr lang="ru-RU" dirty="0">
                <a:solidFill>
                  <a:schemeClr val="bg1"/>
                </a:solidFill>
              </a:rPr>
              <a:t>- Проверка, чтобы дизайн и реализация соответствовали ожиданиям.</a:t>
            </a:r>
          </a:p>
          <a:p>
            <a:pPr marL="0" indent="0" algn="just">
              <a:buNone/>
            </a:pPr>
            <a:r>
              <a:rPr lang="ru-RU" dirty="0">
                <a:solidFill>
                  <a:schemeClr val="bg1"/>
                </a:solidFill>
              </a:rPr>
              <a:t>Преимущества для команды:</a:t>
            </a:r>
          </a:p>
          <a:p>
            <a:pPr marL="0" indent="0" algn="just">
              <a:buNone/>
            </a:pPr>
            <a:r>
              <a:rPr lang="ru-RU" dirty="0">
                <a:solidFill>
                  <a:schemeClr val="bg1"/>
                </a:solidFill>
              </a:rPr>
              <a:t>- Эффективное использование времени дизайнера.</a:t>
            </a:r>
          </a:p>
          <a:p>
            <a:pPr marL="0" indent="0" algn="just">
              <a:buNone/>
            </a:pPr>
            <a:r>
              <a:rPr lang="ru-RU" dirty="0">
                <a:solidFill>
                  <a:schemeClr val="bg1"/>
                </a:solidFill>
              </a:rPr>
              <a:t>- Минимизация избыточности и переделок.</a:t>
            </a:r>
          </a:p>
          <a:p>
            <a:pPr marL="0" indent="0" algn="just">
              <a:buNone/>
            </a:pPr>
            <a:r>
              <a:rPr lang="ru-RU" dirty="0">
                <a:solidFill>
                  <a:schemeClr val="bg1"/>
                </a:solidFill>
              </a:rPr>
              <a:t>- Знание, как задавать правильные вопросы и использовать информацию.</a:t>
            </a:r>
            <a:endParaRPr lang="LID4096" dirty="0">
              <a:solidFill>
                <a:schemeClr val="bg1"/>
              </a:solidFill>
            </a:endParaRPr>
          </a:p>
        </p:txBody>
      </p:sp>
    </p:spTree>
    <p:extLst>
      <p:ext uri="{BB962C8B-B14F-4D97-AF65-F5344CB8AC3E}">
        <p14:creationId xmlns:p14="http://schemas.microsoft.com/office/powerpoint/2010/main" val="363953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64E1B-A9E3-4AB9-B822-9E64CCB5F061}"/>
              </a:ext>
            </a:extLst>
          </p:cNvPr>
          <p:cNvSpPr>
            <a:spLocks noGrp="1"/>
          </p:cNvSpPr>
          <p:nvPr>
            <p:ph type="title"/>
          </p:nvPr>
        </p:nvSpPr>
        <p:spPr/>
        <p:txBody>
          <a:bodyPr/>
          <a:lstStyle/>
          <a:p>
            <a:r>
              <a:rPr lang="ru-RU" dirty="0">
                <a:solidFill>
                  <a:srgbClr val="C00000"/>
                </a:solidFill>
              </a:rPr>
              <a:t>Игровые движки и их особенности </a:t>
            </a:r>
            <a:endParaRPr lang="LID4096" dirty="0">
              <a:solidFill>
                <a:srgbClr val="C00000"/>
              </a:solidFill>
            </a:endParaRPr>
          </a:p>
        </p:txBody>
      </p:sp>
      <p:sp>
        <p:nvSpPr>
          <p:cNvPr id="8" name="Текст 7">
            <a:extLst>
              <a:ext uri="{FF2B5EF4-FFF2-40B4-BE49-F238E27FC236}">
                <a16:creationId xmlns:a16="http://schemas.microsoft.com/office/drawing/2014/main" id="{7293D9A5-5A2E-4BDF-BB59-AAA7C1348D1E}"/>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158642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D4DCE-CC49-4B26-8D16-5F82BB42DAFE}"/>
              </a:ext>
            </a:extLst>
          </p:cNvPr>
          <p:cNvSpPr>
            <a:spLocks noGrp="1"/>
          </p:cNvSpPr>
          <p:nvPr>
            <p:ph type="title"/>
          </p:nvPr>
        </p:nvSpPr>
        <p:spPr/>
        <p:txBody>
          <a:bodyPr/>
          <a:lstStyle/>
          <a:p>
            <a:r>
              <a:rPr lang="en-US" sz="4000" dirty="0">
                <a:solidFill>
                  <a:srgbClr val="C00000"/>
                </a:solidFill>
              </a:rPr>
              <a:t>Unity</a:t>
            </a:r>
            <a:endParaRPr lang="LID4096" dirty="0">
              <a:solidFill>
                <a:srgbClr val="C00000"/>
              </a:solidFill>
            </a:endParaRPr>
          </a:p>
        </p:txBody>
      </p:sp>
      <p:sp>
        <p:nvSpPr>
          <p:cNvPr id="3" name="Объект 2">
            <a:extLst>
              <a:ext uri="{FF2B5EF4-FFF2-40B4-BE49-F238E27FC236}">
                <a16:creationId xmlns:a16="http://schemas.microsoft.com/office/drawing/2014/main" id="{85EB7A12-4CF3-4E28-9DEB-791B20936DF0}"/>
              </a:ext>
            </a:extLst>
          </p:cNvPr>
          <p:cNvSpPr>
            <a:spLocks noGrp="1"/>
          </p:cNvSpPr>
          <p:nvPr>
            <p:ph idx="1"/>
          </p:nvPr>
        </p:nvSpPr>
        <p:spPr>
          <a:xfrm>
            <a:off x="1251678" y="1174459"/>
            <a:ext cx="10178322" cy="4705133"/>
          </a:xfrm>
        </p:spPr>
        <p:txBody>
          <a:bodyPr/>
          <a:lstStyle/>
          <a:p>
            <a:pPr marL="0" indent="0" algn="just">
              <a:buNone/>
            </a:pPr>
            <a:r>
              <a:rPr lang="ru-RU" dirty="0">
                <a:solidFill>
                  <a:schemeClr val="bg1"/>
                </a:solidFill>
              </a:rPr>
              <a:t>В современном мире игры стали настолько сложными, что их практически никто не создает с нуля. Обычно используется фреймворк или движок, чтобы упростить и ускорить процесс разработки. Одним из таких инструментов является </a:t>
            </a:r>
            <a:r>
              <a:rPr lang="ru-RU" dirty="0" err="1">
                <a:solidFill>
                  <a:schemeClr val="bg1"/>
                </a:solidFill>
              </a:rPr>
              <a:t>Unity</a:t>
            </a:r>
            <a:r>
              <a:rPr lang="ru-RU" dirty="0">
                <a:solidFill>
                  <a:schemeClr val="bg1"/>
                </a:solidFill>
              </a:rPr>
              <a:t>, межплатформенная среда для разработки игр, работающая более чем на 20 различных операционных системах, включая настольные компьютеры, игровые консоли, мобильные устройства и Интернет-приложения.</a:t>
            </a:r>
            <a:endParaRPr lang="LID4096" dirty="0">
              <a:solidFill>
                <a:schemeClr val="bg1"/>
              </a:solidFill>
            </a:endParaRPr>
          </a:p>
        </p:txBody>
      </p:sp>
      <p:pic>
        <p:nvPicPr>
          <p:cNvPr id="5" name="Рисунок 4">
            <a:extLst>
              <a:ext uri="{FF2B5EF4-FFF2-40B4-BE49-F238E27FC236}">
                <a16:creationId xmlns:a16="http://schemas.microsoft.com/office/drawing/2014/main" id="{20EC625B-A389-4322-91C7-E1A27EB43BD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716932" y="2654966"/>
            <a:ext cx="8758136" cy="4657036"/>
          </a:xfrm>
          <a:prstGeom prst="rect">
            <a:avLst/>
          </a:prstGeom>
        </p:spPr>
      </p:pic>
    </p:spTree>
    <p:extLst>
      <p:ext uri="{BB962C8B-B14F-4D97-AF65-F5344CB8AC3E}">
        <p14:creationId xmlns:p14="http://schemas.microsoft.com/office/powerpoint/2010/main" val="18754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Рисунок 6">
            <a:extLst>
              <a:ext uri="{FF2B5EF4-FFF2-40B4-BE49-F238E27FC236}">
                <a16:creationId xmlns:a16="http://schemas.microsoft.com/office/drawing/2014/main" id="{D9944701-818B-40D2-9D88-EF2F64805927}"/>
              </a:ext>
            </a:extLst>
          </p:cNvPr>
          <p:cNvSpPr>
            <a:spLocks noGrp="1"/>
          </p:cNvSpPr>
          <p:nvPr>
            <p:ph type="pic" idx="1"/>
          </p:nvPr>
        </p:nvSpPr>
        <p:spPr/>
      </p:sp>
      <p:sp>
        <p:nvSpPr>
          <p:cNvPr id="2" name="Заголовок 1">
            <a:extLst>
              <a:ext uri="{FF2B5EF4-FFF2-40B4-BE49-F238E27FC236}">
                <a16:creationId xmlns:a16="http://schemas.microsoft.com/office/drawing/2014/main" id="{30AD4DCE-CC49-4B26-8D16-5F82BB42DAFE}"/>
              </a:ext>
            </a:extLst>
          </p:cNvPr>
          <p:cNvSpPr>
            <a:spLocks noGrp="1"/>
          </p:cNvSpPr>
          <p:nvPr>
            <p:ph type="title"/>
          </p:nvPr>
        </p:nvSpPr>
        <p:spPr/>
        <p:txBody>
          <a:bodyPr>
            <a:normAutofit/>
          </a:bodyPr>
          <a:lstStyle/>
          <a:p>
            <a:r>
              <a:rPr lang="ru-RU" sz="2400" dirty="0">
                <a:solidFill>
                  <a:srgbClr val="C00000"/>
                </a:solidFill>
              </a:rPr>
              <a:t>Преимущества </a:t>
            </a:r>
            <a:r>
              <a:rPr lang="ru-RU" sz="2400" dirty="0" err="1">
                <a:solidFill>
                  <a:srgbClr val="C00000"/>
                </a:solidFill>
              </a:rPr>
              <a:t>Unity</a:t>
            </a:r>
            <a:endParaRPr lang="ru-RU" sz="2400" dirty="0">
              <a:solidFill>
                <a:srgbClr val="C00000"/>
              </a:solidFill>
            </a:endParaRPr>
          </a:p>
        </p:txBody>
      </p:sp>
      <p:sp>
        <p:nvSpPr>
          <p:cNvPr id="3" name="Объект 2">
            <a:extLst>
              <a:ext uri="{FF2B5EF4-FFF2-40B4-BE49-F238E27FC236}">
                <a16:creationId xmlns:a16="http://schemas.microsoft.com/office/drawing/2014/main" id="{85EB7A12-4CF3-4E28-9DEB-791B20936DF0}"/>
              </a:ext>
            </a:extLst>
          </p:cNvPr>
          <p:cNvSpPr>
            <a:spLocks noGrp="1"/>
          </p:cNvSpPr>
          <p:nvPr>
            <p:ph type="body" sz="half" idx="2"/>
          </p:nvPr>
        </p:nvSpPr>
        <p:spPr/>
        <p:txBody>
          <a:bodyPr>
            <a:normAutofit lnSpcReduction="10000"/>
          </a:bodyPr>
          <a:lstStyle/>
          <a:p>
            <a:pPr marL="0" indent="0" algn="just">
              <a:buNone/>
            </a:pPr>
            <a:r>
              <a:rPr lang="ru-RU" sz="1400" dirty="0" err="1">
                <a:solidFill>
                  <a:schemeClr val="bg1"/>
                </a:solidFill>
              </a:rPr>
              <a:t>Unity</a:t>
            </a:r>
            <a:r>
              <a:rPr lang="ru-RU" sz="1400" dirty="0">
                <a:solidFill>
                  <a:schemeClr val="bg1"/>
                </a:solidFill>
              </a:rPr>
              <a:t> делает разработку игр доступной для всех, включая студентов, без больших финансовых затрат.</a:t>
            </a:r>
          </a:p>
          <a:p>
            <a:pPr marL="0" indent="0" algn="just">
              <a:buNone/>
            </a:pPr>
            <a:r>
              <a:rPr lang="ru-RU" sz="1400" dirty="0" err="1">
                <a:solidFill>
                  <a:schemeClr val="bg1"/>
                </a:solidFill>
              </a:rPr>
              <a:t>Unity</a:t>
            </a:r>
            <a:r>
              <a:rPr lang="ru-RU" sz="1400" dirty="0">
                <a:solidFill>
                  <a:schemeClr val="bg1"/>
                </a:solidFill>
              </a:rPr>
              <a:t> поддерживает разработку для нескольких платформ, что делает его идеальным для создания игр, работающих на разных устройствах.</a:t>
            </a:r>
          </a:p>
          <a:p>
            <a:pPr marL="0" indent="0" algn="just">
              <a:buNone/>
            </a:pPr>
            <a:r>
              <a:rPr lang="ru-RU" sz="1400" dirty="0">
                <a:solidFill>
                  <a:schemeClr val="bg1"/>
                </a:solidFill>
              </a:rPr>
              <a:t>Использование </a:t>
            </a:r>
            <a:r>
              <a:rPr lang="ru-RU" sz="1400" dirty="0" err="1">
                <a:solidFill>
                  <a:schemeClr val="bg1"/>
                </a:solidFill>
              </a:rPr>
              <a:t>Unity</a:t>
            </a:r>
            <a:r>
              <a:rPr lang="ru-RU" sz="1400" dirty="0">
                <a:solidFill>
                  <a:schemeClr val="bg1"/>
                </a:solidFill>
              </a:rPr>
              <a:t> экономит время, так как не нужно разрабатывать собственный движок с нуля.</a:t>
            </a:r>
          </a:p>
          <a:p>
            <a:pPr marL="0" indent="0" algn="just">
              <a:buNone/>
            </a:pPr>
            <a:r>
              <a:rPr lang="ru-RU" sz="1400" dirty="0" err="1">
                <a:solidFill>
                  <a:schemeClr val="bg1"/>
                </a:solidFill>
              </a:rPr>
              <a:t>Unity</a:t>
            </a:r>
            <a:r>
              <a:rPr lang="ru-RU" sz="1400" dirty="0">
                <a:solidFill>
                  <a:schemeClr val="bg1"/>
                </a:solidFill>
              </a:rPr>
              <a:t> предоставляет мощные инструменты для создания игр и управления контентом.</a:t>
            </a:r>
            <a:endParaRPr lang="LID4096" sz="1400" dirty="0">
              <a:solidFill>
                <a:schemeClr val="bg1"/>
              </a:solidFill>
            </a:endParaRPr>
          </a:p>
        </p:txBody>
      </p:sp>
      <p:pic>
        <p:nvPicPr>
          <p:cNvPr id="5" name="Рисунок 4">
            <a:extLst>
              <a:ext uri="{FF2B5EF4-FFF2-40B4-BE49-F238E27FC236}">
                <a16:creationId xmlns:a16="http://schemas.microsoft.com/office/drawing/2014/main" id="{2CDF5518-19C5-4D86-83EB-752432CB2BE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83464" y="2957208"/>
            <a:ext cx="7121214" cy="3900792"/>
          </a:xfrm>
          <a:prstGeom prst="rect">
            <a:avLst/>
          </a:prstGeom>
        </p:spPr>
      </p:pic>
    </p:spTree>
    <p:extLst>
      <p:ext uri="{BB962C8B-B14F-4D97-AF65-F5344CB8AC3E}">
        <p14:creationId xmlns:p14="http://schemas.microsoft.com/office/powerpoint/2010/main" val="317514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D4DCE-CC49-4B26-8D16-5F82BB42DAFE}"/>
              </a:ext>
            </a:extLst>
          </p:cNvPr>
          <p:cNvSpPr>
            <a:spLocks noGrp="1"/>
          </p:cNvSpPr>
          <p:nvPr>
            <p:ph type="title"/>
          </p:nvPr>
        </p:nvSpPr>
        <p:spPr>
          <a:xfrm>
            <a:off x="1251678" y="952500"/>
            <a:ext cx="10172700" cy="1493517"/>
          </a:xfrm>
        </p:spPr>
        <p:txBody>
          <a:bodyPr>
            <a:normAutofit/>
          </a:bodyPr>
          <a:lstStyle/>
          <a:p>
            <a:pPr algn="ctr"/>
            <a:r>
              <a:rPr lang="ru-RU" sz="4000" dirty="0">
                <a:solidFill>
                  <a:srgbClr val="C00000"/>
                </a:solidFill>
              </a:rPr>
              <a:t>Использование </a:t>
            </a:r>
            <a:r>
              <a:rPr lang="en-US" sz="4000" dirty="0">
                <a:solidFill>
                  <a:srgbClr val="C00000"/>
                </a:solidFill>
              </a:rPr>
              <a:t>unity</a:t>
            </a:r>
            <a:endParaRPr lang="ru-RU" sz="4000" dirty="0">
              <a:solidFill>
                <a:srgbClr val="C00000"/>
              </a:solidFill>
            </a:endParaRPr>
          </a:p>
        </p:txBody>
      </p:sp>
      <p:sp>
        <p:nvSpPr>
          <p:cNvPr id="4" name="Текст 3">
            <a:extLst>
              <a:ext uri="{FF2B5EF4-FFF2-40B4-BE49-F238E27FC236}">
                <a16:creationId xmlns:a16="http://schemas.microsoft.com/office/drawing/2014/main" id="{C4EF0935-CECE-4F34-BE18-5D9ADFE2815A}"/>
              </a:ext>
            </a:extLst>
          </p:cNvPr>
          <p:cNvSpPr>
            <a:spLocks noGrp="1"/>
          </p:cNvSpPr>
          <p:nvPr>
            <p:ph type="body" idx="1"/>
          </p:nvPr>
        </p:nvSpPr>
        <p:spPr/>
        <p:txBody>
          <a:bodyPr/>
          <a:lstStyle/>
          <a:p>
            <a:r>
              <a:rPr lang="ru-RU" dirty="0">
                <a:solidFill>
                  <a:schemeClr val="bg1"/>
                </a:solidFill>
              </a:rPr>
              <a:t>Когда </a:t>
            </a:r>
            <a:r>
              <a:rPr lang="ru-RU" dirty="0" err="1">
                <a:solidFill>
                  <a:schemeClr val="bg1"/>
                </a:solidFill>
              </a:rPr>
              <a:t>Unity</a:t>
            </a:r>
            <a:r>
              <a:rPr lang="ru-RU" dirty="0">
                <a:solidFill>
                  <a:schemeClr val="bg1"/>
                </a:solidFill>
              </a:rPr>
              <a:t> подходит:</a:t>
            </a:r>
          </a:p>
        </p:txBody>
      </p:sp>
      <p:sp>
        <p:nvSpPr>
          <p:cNvPr id="3" name="Объект 2">
            <a:extLst>
              <a:ext uri="{FF2B5EF4-FFF2-40B4-BE49-F238E27FC236}">
                <a16:creationId xmlns:a16="http://schemas.microsoft.com/office/drawing/2014/main" id="{85EB7A12-4CF3-4E28-9DEB-791B20936DF0}"/>
              </a:ext>
            </a:extLst>
          </p:cNvPr>
          <p:cNvSpPr>
            <a:spLocks noGrp="1"/>
          </p:cNvSpPr>
          <p:nvPr>
            <p:ph sz="half" idx="2"/>
          </p:nvPr>
        </p:nvSpPr>
        <p:spPr/>
        <p:txBody>
          <a:bodyPr>
            <a:normAutofit/>
          </a:bodyPr>
          <a:lstStyle/>
          <a:p>
            <a:pPr marL="0" indent="0" algn="just">
              <a:buNone/>
            </a:pPr>
            <a:r>
              <a:rPr lang="en-US" dirty="0">
                <a:solidFill>
                  <a:schemeClr val="bg1"/>
                </a:solidFill>
              </a:rPr>
              <a:t>- </a:t>
            </a:r>
            <a:r>
              <a:rPr lang="ru-RU" dirty="0">
                <a:solidFill>
                  <a:schemeClr val="bg1"/>
                </a:solidFill>
              </a:rPr>
              <a:t>Создание игр для нескольких устройств.</a:t>
            </a:r>
          </a:p>
          <a:p>
            <a:pPr marL="0" indent="0" algn="just">
              <a:buNone/>
            </a:pPr>
            <a:r>
              <a:rPr lang="en-US" dirty="0">
                <a:solidFill>
                  <a:schemeClr val="bg1"/>
                </a:solidFill>
              </a:rPr>
              <a:t>- </a:t>
            </a:r>
            <a:r>
              <a:rPr lang="ru-RU" dirty="0">
                <a:solidFill>
                  <a:schemeClr val="bg1"/>
                </a:solidFill>
              </a:rPr>
              <a:t>Высокая скорость разработки.</a:t>
            </a:r>
          </a:p>
          <a:p>
            <a:pPr marL="0" indent="0" algn="just">
              <a:buNone/>
            </a:pPr>
            <a:r>
              <a:rPr lang="en-US" dirty="0">
                <a:solidFill>
                  <a:schemeClr val="bg1"/>
                </a:solidFill>
              </a:rPr>
              <a:t>- </a:t>
            </a:r>
            <a:r>
              <a:rPr lang="ru-RU" dirty="0">
                <a:solidFill>
                  <a:schemeClr val="bg1"/>
                </a:solidFill>
              </a:rPr>
              <a:t>Необходимость в полном наборе функций без создания собственного</a:t>
            </a:r>
            <a:r>
              <a:rPr lang="en-US" dirty="0">
                <a:solidFill>
                  <a:schemeClr val="bg1"/>
                </a:solidFill>
              </a:rPr>
              <a:t> </a:t>
            </a:r>
            <a:r>
              <a:rPr lang="ru-RU" dirty="0">
                <a:solidFill>
                  <a:schemeClr val="bg1"/>
                </a:solidFill>
              </a:rPr>
              <a:t>инструментария.</a:t>
            </a:r>
          </a:p>
          <a:p>
            <a:pPr marL="0" indent="0">
              <a:buNone/>
            </a:pPr>
            <a:endParaRPr lang="ru-RU" dirty="0"/>
          </a:p>
        </p:txBody>
      </p:sp>
      <p:sp>
        <p:nvSpPr>
          <p:cNvPr id="5" name="Текст 4">
            <a:extLst>
              <a:ext uri="{FF2B5EF4-FFF2-40B4-BE49-F238E27FC236}">
                <a16:creationId xmlns:a16="http://schemas.microsoft.com/office/drawing/2014/main" id="{A1DB5AE7-EEDD-4962-8BC0-BBA01404822A}"/>
              </a:ext>
            </a:extLst>
          </p:cNvPr>
          <p:cNvSpPr>
            <a:spLocks noGrp="1"/>
          </p:cNvSpPr>
          <p:nvPr>
            <p:ph type="body" sz="quarter" idx="3"/>
          </p:nvPr>
        </p:nvSpPr>
        <p:spPr/>
        <p:txBody>
          <a:bodyPr/>
          <a:lstStyle/>
          <a:p>
            <a:r>
              <a:rPr lang="ru-RU" dirty="0">
                <a:solidFill>
                  <a:schemeClr val="bg1"/>
                </a:solidFill>
              </a:rPr>
              <a:t>Когда </a:t>
            </a:r>
            <a:r>
              <a:rPr lang="ru-RU" dirty="0" err="1">
                <a:solidFill>
                  <a:schemeClr val="bg1"/>
                </a:solidFill>
              </a:rPr>
              <a:t>Unity</a:t>
            </a:r>
            <a:r>
              <a:rPr lang="ru-RU" dirty="0">
                <a:solidFill>
                  <a:schemeClr val="bg1"/>
                </a:solidFill>
              </a:rPr>
              <a:t> не подходит:</a:t>
            </a:r>
          </a:p>
        </p:txBody>
      </p:sp>
      <p:sp>
        <p:nvSpPr>
          <p:cNvPr id="6" name="Объект 5">
            <a:extLst>
              <a:ext uri="{FF2B5EF4-FFF2-40B4-BE49-F238E27FC236}">
                <a16:creationId xmlns:a16="http://schemas.microsoft.com/office/drawing/2014/main" id="{02D0362B-FEC1-4755-A74A-8C27EE9565EE}"/>
              </a:ext>
            </a:extLst>
          </p:cNvPr>
          <p:cNvSpPr>
            <a:spLocks noGrp="1"/>
          </p:cNvSpPr>
          <p:nvPr>
            <p:ph sz="quarter" idx="4"/>
          </p:nvPr>
        </p:nvSpPr>
        <p:spPr/>
        <p:txBody>
          <a:bodyPr>
            <a:normAutofit/>
          </a:bodyPr>
          <a:lstStyle/>
          <a:p>
            <a:pPr marL="0" indent="0" algn="just">
              <a:buNone/>
            </a:pPr>
            <a:r>
              <a:rPr lang="en-US" dirty="0">
                <a:solidFill>
                  <a:schemeClr val="bg1"/>
                </a:solidFill>
              </a:rPr>
              <a:t>- </a:t>
            </a:r>
            <a:r>
              <a:rPr lang="ru-RU" dirty="0">
                <a:solidFill>
                  <a:schemeClr val="bg1"/>
                </a:solidFill>
              </a:rPr>
              <a:t>Игры, не требующие частой перерисовки сцены.</a:t>
            </a:r>
          </a:p>
          <a:p>
            <a:pPr marL="0" indent="0" algn="just">
              <a:buNone/>
            </a:pPr>
            <a:r>
              <a:rPr lang="en-US" dirty="0">
                <a:solidFill>
                  <a:schemeClr val="bg1"/>
                </a:solidFill>
              </a:rPr>
              <a:t>- </a:t>
            </a:r>
            <a:r>
              <a:rPr lang="ru-RU" dirty="0">
                <a:solidFill>
                  <a:schemeClr val="bg1"/>
                </a:solidFill>
              </a:rPr>
              <a:t>Когда требуется точное управление действиями движка на низком уровне без лицензии на исходный код.</a:t>
            </a:r>
            <a:endParaRPr lang="LID4096" dirty="0">
              <a:solidFill>
                <a:schemeClr val="bg1"/>
              </a:solidFill>
            </a:endParaRPr>
          </a:p>
          <a:p>
            <a:pPr marL="0" indent="0">
              <a:buNone/>
            </a:pPr>
            <a:endParaRPr lang="LID4096" dirty="0"/>
          </a:p>
        </p:txBody>
      </p:sp>
    </p:spTree>
    <p:extLst>
      <p:ext uri="{BB962C8B-B14F-4D97-AF65-F5344CB8AC3E}">
        <p14:creationId xmlns:p14="http://schemas.microsoft.com/office/powerpoint/2010/main" val="13630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BE82D27-D807-4562-80F4-5788A1460619}"/>
              </a:ext>
            </a:extLst>
          </p:cNvPr>
          <p:cNvPicPr>
            <a:picLocks noChangeAspect="1"/>
          </p:cNvPicPr>
          <p:nvPr/>
        </p:nvPicPr>
        <p:blipFill>
          <a:blip r:embed="rId3"/>
          <a:stretch>
            <a:fillRect/>
          </a:stretch>
        </p:blipFill>
        <p:spPr>
          <a:xfrm>
            <a:off x="1084984" y="1871362"/>
            <a:ext cx="5538268" cy="3115276"/>
          </a:xfrm>
          <a:prstGeom prst="rect">
            <a:avLst/>
          </a:prstGeom>
        </p:spPr>
      </p:pic>
      <p:sp>
        <p:nvSpPr>
          <p:cNvPr id="2" name="Заголовок 1">
            <a:extLst>
              <a:ext uri="{FF2B5EF4-FFF2-40B4-BE49-F238E27FC236}">
                <a16:creationId xmlns:a16="http://schemas.microsoft.com/office/drawing/2014/main" id="{BBBCFF3A-AE99-49DD-8941-C237A50E3166}"/>
              </a:ext>
            </a:extLst>
          </p:cNvPr>
          <p:cNvSpPr>
            <a:spLocks noGrp="1"/>
          </p:cNvSpPr>
          <p:nvPr>
            <p:ph type="title"/>
          </p:nvPr>
        </p:nvSpPr>
        <p:spPr/>
        <p:txBody>
          <a:bodyPr>
            <a:normAutofit/>
          </a:bodyPr>
          <a:lstStyle/>
          <a:p>
            <a:pPr algn="ctr"/>
            <a:r>
              <a:rPr lang="en-US" sz="3600" dirty="0">
                <a:solidFill>
                  <a:srgbClr val="C00000"/>
                </a:solidFill>
              </a:rPr>
              <a:t>Unreal engine</a:t>
            </a:r>
            <a:endParaRPr lang="LID4096" sz="3600" dirty="0">
              <a:solidFill>
                <a:srgbClr val="C00000"/>
              </a:solidFill>
            </a:endParaRPr>
          </a:p>
        </p:txBody>
      </p:sp>
      <p:sp>
        <p:nvSpPr>
          <p:cNvPr id="3" name="Объект 2">
            <a:extLst>
              <a:ext uri="{FF2B5EF4-FFF2-40B4-BE49-F238E27FC236}">
                <a16:creationId xmlns:a16="http://schemas.microsoft.com/office/drawing/2014/main" id="{F2BF5014-E24B-40A6-A3D3-5421DC9C3899}"/>
              </a:ext>
            </a:extLst>
          </p:cNvPr>
          <p:cNvSpPr>
            <a:spLocks noGrp="1"/>
          </p:cNvSpPr>
          <p:nvPr>
            <p:ph type="body" sz="half" idx="2"/>
          </p:nvPr>
        </p:nvSpPr>
        <p:spPr/>
        <p:txBody>
          <a:bodyPr/>
          <a:lstStyle/>
          <a:p>
            <a:pPr marL="0" indent="0" algn="just">
              <a:buNone/>
            </a:pPr>
            <a:r>
              <a:rPr lang="ru-RU" dirty="0" err="1"/>
              <a:t>Unreal</a:t>
            </a:r>
            <a:r>
              <a:rPr lang="ru-RU" dirty="0"/>
              <a:t> </a:t>
            </a:r>
            <a:r>
              <a:rPr lang="ru-RU" dirty="0" err="1"/>
              <a:t>Engine</a:t>
            </a:r>
            <a:r>
              <a:rPr lang="ru-RU" dirty="0"/>
              <a:t> — мощный движок от </a:t>
            </a:r>
            <a:r>
              <a:rPr lang="ru-RU" dirty="0" err="1"/>
              <a:t>Epic</a:t>
            </a:r>
            <a:r>
              <a:rPr lang="ru-RU" dirty="0"/>
              <a:t> </a:t>
            </a:r>
            <a:r>
              <a:rPr lang="ru-RU" dirty="0" err="1"/>
              <a:t>Games</a:t>
            </a:r>
            <a:r>
              <a:rPr lang="ru-RU" dirty="0"/>
              <a:t> для создания игр и интерактивных приложений. Он поддерживает платформы ПК, консоли, мобильные устройства и VR. </a:t>
            </a:r>
            <a:endParaRPr lang="en-US" dirty="0"/>
          </a:p>
          <a:p>
            <a:pPr marL="0" indent="0" algn="just">
              <a:buNone/>
            </a:pPr>
            <a:r>
              <a:rPr lang="ru-RU" dirty="0"/>
              <a:t>Выпущенный в 1998 году, движок постоянно обновляется и совершенствуется.</a:t>
            </a:r>
            <a:endParaRPr lang="LID4096" dirty="0"/>
          </a:p>
        </p:txBody>
      </p:sp>
    </p:spTree>
    <p:extLst>
      <p:ext uri="{BB962C8B-B14F-4D97-AF65-F5344CB8AC3E}">
        <p14:creationId xmlns:p14="http://schemas.microsoft.com/office/powerpoint/2010/main" val="285311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Эмблема">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951</TotalTime>
  <Words>1830</Words>
  <Application>Microsoft Office PowerPoint</Application>
  <PresentationFormat>Широкоэкранный</PresentationFormat>
  <Paragraphs>96</Paragraphs>
  <Slides>26</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Arial</vt:lpstr>
      <vt:lpstr>Corbel</vt:lpstr>
      <vt:lpstr>Gill Sans MT</vt:lpstr>
      <vt:lpstr>Impact</vt:lpstr>
      <vt:lpstr>Эмблема</vt:lpstr>
      <vt:lpstr>Программная инженерия для игр</vt:lpstr>
      <vt:lpstr>Введение в игровую индустрию</vt:lpstr>
      <vt:lpstr>команда</vt:lpstr>
      <vt:lpstr>команда</vt:lpstr>
      <vt:lpstr>Игровые движки и их особенности </vt:lpstr>
      <vt:lpstr>Unity</vt:lpstr>
      <vt:lpstr>Преимущества Unity</vt:lpstr>
      <vt:lpstr>Использование unity</vt:lpstr>
      <vt:lpstr>Unreal engine</vt:lpstr>
      <vt:lpstr>Преимущества Unreal Engine</vt:lpstr>
      <vt:lpstr>Сравнение с Unity</vt:lpstr>
      <vt:lpstr>Godot engine</vt:lpstr>
      <vt:lpstr>Godot engine в сравнении</vt:lpstr>
      <vt:lpstr>Специфика разработки игровых приложений</vt:lpstr>
      <vt:lpstr>Начало разработки</vt:lpstr>
      <vt:lpstr>Создание концепта</vt:lpstr>
      <vt:lpstr>Организация работы</vt:lpstr>
      <vt:lpstr>Выпуск проекта</vt:lpstr>
      <vt:lpstr>Тестирование и оптимизация игровых систем</vt:lpstr>
      <vt:lpstr>3 Концепции тестирования</vt:lpstr>
      <vt:lpstr>Концепции тестирования</vt:lpstr>
      <vt:lpstr>Тестирование игр</vt:lpstr>
      <vt:lpstr>Тестирование игр</vt:lpstr>
      <vt:lpstr>V-Модель</vt:lpstr>
      <vt:lpstr>Модульное тестирование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Программная инженерия для игр</dc:title>
  <dc:creator>Никита Ботвинкин</dc:creator>
  <cp:lastModifiedBy>Никита Ботвинкин</cp:lastModifiedBy>
  <cp:revision>23</cp:revision>
  <dcterms:created xsi:type="dcterms:W3CDTF">2024-06-12T20:15:08Z</dcterms:created>
  <dcterms:modified xsi:type="dcterms:W3CDTF">2024-06-13T18:59:29Z</dcterms:modified>
</cp:coreProperties>
</file>